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7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8" r:id="rId12"/>
    <p:sldId id="289" r:id="rId13"/>
    <p:sldId id="290" r:id="rId14"/>
    <p:sldId id="280" r:id="rId15"/>
    <p:sldId id="282" r:id="rId16"/>
    <p:sldId id="281" r:id="rId17"/>
    <p:sldId id="283" r:id="rId18"/>
    <p:sldId id="284" r:id="rId19"/>
    <p:sldId id="285" r:id="rId20"/>
    <p:sldId id="286" r:id="rId21"/>
    <p:sldId id="291" r:id="rId22"/>
    <p:sldId id="272" r:id="rId23"/>
    <p:sldId id="292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4A384-05BA-4225-B106-923D7B280551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7529C-48AF-41E0-B09E-144DA128493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515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153A-F73A-341C-FC5C-FA720CBA9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36971-E5B4-82E0-E9FA-67EFB6254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828FD-0F0B-9965-933D-15BB19D9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B1C7-DE99-0865-1C32-4377AA28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C693F-9940-41C0-E3BD-BCE14BB2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095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7FF2-51D7-A5F4-B50F-B221A2EE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D4F08-582D-27C6-C94D-6D4E843DF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32D6F-52E2-37A4-F708-9226F524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8ABC4-A3D9-C6B8-0F54-D4D7312B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67500-753A-938B-D581-E2394A71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6932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9654B-8FEB-9251-1121-E0958D90D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E2E66-EFE5-CC9F-C038-F6C02626E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40992-D0C2-6686-AEE6-59CD148B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5858A-0F43-2E05-C1D6-7D70A838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9373C-ADB9-F5F0-E982-F01A0F63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621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C11C-FC63-5D30-BA84-66D51181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5D932-A319-D232-A1FA-685BB0486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7B690-2C2C-BD95-0A19-551FADA2F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E76E2-E63F-449A-105C-9F74F846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F6AC8-F50B-C945-92A5-14C9B60F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690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B7F8E-02D5-B132-D747-E8BB2B33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7FB00-BE97-0511-DDCB-AADECBA9C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CED9B-1069-0667-2D34-EF2DD824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FCA6E-43EA-150C-564C-2D05E0BC4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B9CD4-ECD4-A77B-4A3B-7B543933E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77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9661-D49A-F7E4-DF37-227547384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19CE5-A55E-B6D8-BA9B-577F66645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50470-4C75-131B-ECAC-F74885A37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25CED-3B3E-4896-9C9C-7555A6B3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3731C-34BC-BA3D-0037-54CE4040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AD877-8D15-540B-8B95-D49D496C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621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32E48-77D6-4078-BBC7-53C417D4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AFA68-C5C3-1992-2EA2-C3C1A716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E8AE9-5BE5-BF64-FA0E-6DE117E98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0FC62-278F-BD95-F66E-57917B9B9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F779C-1290-0A8D-173A-4E6DDA33E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9E8FFA-F293-0FA3-059A-537AAB24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118CBB-AF17-199D-5E64-97B8306F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9F2E1B-699D-C113-4F6B-69DD27C7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909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EB2B-C6C5-9790-D2CC-83B49799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62DCA-C894-3B8E-117D-9645F619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D5AB59-37FE-8E8B-BD09-35F709CD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86BB2E-8C5E-01F1-90CE-94B4031A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9555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6BC9C1-5235-113D-94E7-5A1A98D8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6A7B1-5662-547D-33F8-75A22112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F19E2-B7AE-0C36-7A60-A8D14891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893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84CD1-74FB-38CC-8099-EC246C2B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0BC7A-89C4-04A2-BF27-F25DD3203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A3BC7-4D59-7B8A-5158-3DE2AB617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62F0E-2DCF-843F-A7B6-7CCD633F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9C40A-5AF0-03C9-8116-A549921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65198-DE16-615D-0B65-3B8EFBB8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006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6F893-2864-FC7B-A0DA-9364713A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3FEB0A-60FA-E76E-31B7-4A79B3E0A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DB256-12C8-4433-687D-F39A0E5BA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2C2A2-7A46-24A1-EFB8-25388D085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C749A-D3A3-6B0C-A469-654C10A9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9813C-80A5-8811-FD10-97E13573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034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495D5-1CA8-147A-65F3-F716BAE6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7E638-AAA8-9903-7CCC-CFF9AE2C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F774-E21C-9A9E-CCF9-0BC311B21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6001-6FA9-49A0-B3D1-DFE800E82D7B}" type="datetimeFigureOut">
              <a:rPr lang="hr-HR" smtClean="0"/>
              <a:t>31.8.2022.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75661-8673-63E7-2CD2-1A4F83FF9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9CB86-A1B4-58E2-F0C7-D2CD5EA10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8CF72-0CAA-4634-A56A-66CE75FAFAC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02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5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8.png"/><Relationship Id="rId5" Type="http://schemas.microsoft.com/office/2007/relationships/media" Target="../media/media6.mp3"/><Relationship Id="rId10" Type="http://schemas.openxmlformats.org/officeDocument/2006/relationships/image" Target="../media/image35.png"/><Relationship Id="rId4" Type="http://schemas.openxmlformats.org/officeDocument/2006/relationships/audio" Target="../media/media5.mp3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8.mp3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5.png"/><Relationship Id="rId4" Type="http://schemas.openxmlformats.org/officeDocument/2006/relationships/audio" Target="../media/media8.mp3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7.png"/><Relationship Id="rId5" Type="http://schemas.openxmlformats.org/officeDocument/2006/relationships/image" Target="../media/image13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ordwall.net/play/510/593/427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9"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5491" y="4230785"/>
            <a:ext cx="5382456" cy="880516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2 </a:t>
            </a:r>
            <a:br>
              <a:rPr lang="hr-HR" sz="5400" b="1" dirty="0"/>
            </a:br>
            <a:r>
              <a:rPr lang="hr-HR" sz="5400" b="1" dirty="0"/>
              <a:t>Who </a:t>
            </a:r>
            <a:r>
              <a:rPr lang="hr-HR" sz="5400" b="1" dirty="0" err="1"/>
              <a:t>is</a:t>
            </a:r>
            <a:r>
              <a:rPr lang="hr-HR" sz="5400" b="1" dirty="0"/>
              <a:t> </a:t>
            </a:r>
            <a:r>
              <a:rPr lang="hr-HR" sz="5400" b="1" dirty="0" err="1"/>
              <a:t>who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8602" y="2761711"/>
            <a:ext cx="6196235" cy="514149"/>
          </a:xfrm>
        </p:spPr>
        <p:txBody>
          <a:bodyPr>
            <a:noAutofit/>
          </a:bodyPr>
          <a:lstStyle/>
          <a:p>
            <a:r>
              <a:rPr lang="hr-HR" sz="6000" b="1" dirty="0">
                <a:solidFill>
                  <a:srgbClr val="C00000"/>
                </a:solidFill>
              </a:rPr>
              <a:t>STARTING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A25527-8D32-0429-0BE4-406BADCB79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3033" cy="687463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AC72D-AF4B-2F75-AD9C-ACCA5FD92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2033"/>
            <a:ext cx="5181600" cy="873186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WRITING BITES.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654DEC-30D5-6EB1-277E-56A293DA8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8" y="2396971"/>
            <a:ext cx="5633696" cy="224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00D4A7E-34D9-DF40-9162-9500A5BBA2D2}"/>
              </a:ext>
            </a:extLst>
          </p:cNvPr>
          <p:cNvSpPr txBox="1">
            <a:spLocks/>
          </p:cNvSpPr>
          <p:nvPr/>
        </p:nvSpPr>
        <p:spPr>
          <a:xfrm>
            <a:off x="6095998" y="978105"/>
            <a:ext cx="5888855" cy="3872361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r-HR" sz="4000" b="1" dirty="0" err="1"/>
              <a:t>We</a:t>
            </a:r>
            <a:r>
              <a:rPr lang="hr-HR" sz="4000" b="1" dirty="0"/>
              <a:t> use </a:t>
            </a:r>
            <a:r>
              <a:rPr lang="hr-HR" sz="4000" b="1" dirty="0" err="1"/>
              <a:t>an</a:t>
            </a:r>
            <a:r>
              <a:rPr lang="hr-HR" sz="4000" b="1" dirty="0"/>
              <a:t> </a:t>
            </a:r>
            <a:r>
              <a:rPr lang="hr-HR" sz="4000" b="1" dirty="0" err="1"/>
              <a:t>apostrophe</a:t>
            </a:r>
            <a:r>
              <a:rPr lang="hr-HR" sz="4000" b="1" dirty="0"/>
              <a:t> </a:t>
            </a:r>
            <a:r>
              <a:rPr lang="hr-HR" sz="4000" b="1" dirty="0" err="1"/>
              <a:t>in</a:t>
            </a:r>
            <a:r>
              <a:rPr lang="hr-HR" sz="4000" b="1" dirty="0"/>
              <a:t> short </a:t>
            </a:r>
            <a:r>
              <a:rPr lang="hr-HR" sz="4000" b="1" dirty="0" err="1"/>
              <a:t>forms</a:t>
            </a:r>
            <a:r>
              <a:rPr lang="hr-HR" sz="4000" b="1" dirty="0"/>
              <a:t> to show </a:t>
            </a:r>
            <a:r>
              <a:rPr lang="hr-HR" sz="4000" b="1" dirty="0" err="1"/>
              <a:t>that</a:t>
            </a:r>
            <a:r>
              <a:rPr lang="hr-HR" sz="4000" b="1" dirty="0"/>
              <a:t> some </a:t>
            </a:r>
            <a:r>
              <a:rPr lang="hr-HR" sz="4000" b="1" dirty="0" err="1"/>
              <a:t>letters</a:t>
            </a:r>
            <a:r>
              <a:rPr lang="hr-HR" sz="4000" b="1" dirty="0"/>
              <a:t> are </a:t>
            </a:r>
            <a:r>
              <a:rPr lang="hr-HR" sz="4000" b="1" dirty="0" err="1"/>
              <a:t>not</a:t>
            </a:r>
            <a:r>
              <a:rPr lang="hr-HR" sz="4000" b="1" dirty="0"/>
              <a:t> </a:t>
            </a:r>
            <a:r>
              <a:rPr lang="hr-HR" sz="4000" b="1" dirty="0" err="1"/>
              <a:t>there</a:t>
            </a:r>
            <a:r>
              <a:rPr lang="hr-HR" sz="4000" b="1" dirty="0"/>
              <a:t>./ </a:t>
            </a:r>
            <a:r>
              <a:rPr lang="hr-HR" sz="4000" b="1" dirty="0">
                <a:solidFill>
                  <a:schemeClr val="accent1"/>
                </a:solidFill>
              </a:rPr>
              <a:t>Izostavnik ili apostrof ‘ koristimo u kratkim oblicima te njime označavamo da je izostavljeno jedno slovo ili skup slova.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r-HR" sz="4000" b="1" dirty="0" err="1"/>
              <a:t>e.g</a:t>
            </a:r>
            <a:r>
              <a:rPr lang="hr-HR" sz="4000" b="1" dirty="0"/>
              <a:t>. I am </a:t>
            </a:r>
            <a:r>
              <a:rPr lang="hr-HR" sz="4000" b="1" dirty="0">
                <a:sym typeface="Wingdings" panose="05000000000000000000" pitchFamily="2" charset="2"/>
              </a:rPr>
              <a:t> </a:t>
            </a:r>
            <a:r>
              <a:rPr lang="hr-HR" sz="4000" b="1" dirty="0" err="1">
                <a:sym typeface="Wingdings" panose="05000000000000000000" pitchFamily="2" charset="2"/>
              </a:rPr>
              <a:t>I</a:t>
            </a:r>
            <a:r>
              <a:rPr lang="hr-HR" sz="4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’</a:t>
            </a:r>
            <a:r>
              <a:rPr lang="hr-HR" sz="4000" b="1" dirty="0" err="1">
                <a:sym typeface="Wingdings" panose="05000000000000000000" pitchFamily="2" charset="2"/>
              </a:rPr>
              <a:t>m</a:t>
            </a:r>
            <a:r>
              <a:rPr lang="hr-HR" sz="4000" b="1" dirty="0">
                <a:sym typeface="Wingdings" panose="05000000000000000000" pitchFamily="2" charset="2"/>
              </a:rPr>
              <a:t> (</a:t>
            </a:r>
            <a:r>
              <a:rPr lang="hr-HR" sz="4000" b="1" dirty="0" err="1">
                <a:sym typeface="Wingdings" panose="05000000000000000000" pitchFamily="2" charset="2"/>
              </a:rPr>
              <a:t>Letter</a:t>
            </a:r>
            <a:r>
              <a:rPr lang="hr-HR" sz="4000" b="1" dirty="0">
                <a:sym typeface="Wingdings" panose="05000000000000000000" pitchFamily="2" charset="2"/>
              </a:rPr>
              <a:t> ‘a’ </a:t>
            </a:r>
            <a:r>
              <a:rPr lang="hr-HR" sz="4000" b="1" dirty="0" err="1">
                <a:sym typeface="Wingdings" panose="05000000000000000000" pitchFamily="2" charset="2"/>
              </a:rPr>
              <a:t>is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not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there</a:t>
            </a:r>
            <a:r>
              <a:rPr lang="hr-HR" sz="4000" b="1" dirty="0">
                <a:sym typeface="Wingdings" panose="05000000000000000000" pitchFamily="2" charset="2"/>
              </a:rPr>
              <a:t>. </a:t>
            </a:r>
            <a:r>
              <a:rPr lang="hr-H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Izostavili smo slovo a.</a:t>
            </a:r>
            <a:r>
              <a:rPr lang="hr-HR" sz="4000" b="1" dirty="0">
                <a:sym typeface="Wingdings" panose="05000000000000000000" pitchFamily="2" charset="2"/>
              </a:rPr>
              <a:t>)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hr-HR" sz="4000" b="1" dirty="0">
              <a:sym typeface="Wingdings" panose="05000000000000000000" pitchFamily="2" charset="2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r-HR" sz="4000" b="1" dirty="0">
                <a:sym typeface="Wingdings" panose="05000000000000000000" pitchFamily="2" charset="2"/>
              </a:rPr>
              <a:t>You use a/</a:t>
            </a:r>
            <a:r>
              <a:rPr lang="hr-HR" sz="4000" b="1" dirty="0" err="1">
                <a:sym typeface="Wingdings" panose="05000000000000000000" pitchFamily="2" charset="2"/>
              </a:rPr>
              <a:t>an</a:t>
            </a:r>
            <a:r>
              <a:rPr lang="hr-HR" sz="4000" b="1" dirty="0">
                <a:sym typeface="Wingdings" panose="05000000000000000000" pitchFamily="2" charset="2"/>
              </a:rPr>
              <a:t> to talk </a:t>
            </a:r>
            <a:r>
              <a:rPr lang="hr-HR" sz="4000" b="1" dirty="0" err="1">
                <a:sym typeface="Wingdings" panose="05000000000000000000" pitchFamily="2" charset="2"/>
              </a:rPr>
              <a:t>about</a:t>
            </a:r>
            <a:r>
              <a:rPr lang="hr-HR" sz="4000" b="1" dirty="0">
                <a:sym typeface="Wingdings" panose="05000000000000000000" pitchFamily="2" charset="2"/>
              </a:rPr>
              <a:t> a </a:t>
            </a:r>
            <a:r>
              <a:rPr lang="hr-HR" sz="4000" b="1" dirty="0" err="1">
                <a:sym typeface="Wingdings" panose="05000000000000000000" pitchFamily="2" charset="2"/>
              </a:rPr>
              <a:t>person’s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job</a:t>
            </a:r>
            <a:r>
              <a:rPr lang="hr-HR" sz="4000" b="1" dirty="0">
                <a:sym typeface="Wingdings" panose="05000000000000000000" pitchFamily="2" charset="2"/>
              </a:rPr>
              <a:t>. </a:t>
            </a:r>
            <a:r>
              <a:rPr lang="hr-H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Članove a/</a:t>
            </a:r>
            <a:r>
              <a:rPr lang="hr-HR" sz="40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an</a:t>
            </a:r>
            <a:r>
              <a:rPr lang="hr-HR" sz="4000" b="1" dirty="0">
                <a:solidFill>
                  <a:schemeClr val="accent1"/>
                </a:solidFill>
                <a:sym typeface="Wingdings" panose="05000000000000000000" pitchFamily="2" charset="2"/>
              </a:rPr>
              <a:t> koristimo kada govorimo o zanimanjima.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hr-HR" sz="4000" b="1" dirty="0" err="1">
                <a:sym typeface="Wingdings" panose="05000000000000000000" pitchFamily="2" charset="2"/>
              </a:rPr>
              <a:t>e.g</a:t>
            </a:r>
            <a:r>
              <a:rPr lang="hr-HR" sz="4000" b="1" dirty="0">
                <a:sym typeface="Wingdings" panose="05000000000000000000" pitchFamily="2" charset="2"/>
              </a:rPr>
              <a:t>. He </a:t>
            </a:r>
            <a:r>
              <a:rPr lang="hr-HR" sz="4000" b="1" dirty="0" err="1">
                <a:sym typeface="Wingdings" panose="05000000000000000000" pitchFamily="2" charset="2"/>
              </a:rPr>
              <a:t>is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a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cameraman</a:t>
            </a:r>
            <a:r>
              <a:rPr lang="hr-HR" sz="4000" b="1" dirty="0">
                <a:sym typeface="Wingdings" panose="05000000000000000000" pitchFamily="2" charset="2"/>
              </a:rPr>
              <a:t>. </a:t>
            </a:r>
            <a:r>
              <a:rPr lang="hr-HR" sz="4000" b="1" dirty="0" err="1">
                <a:sym typeface="Wingdings" panose="05000000000000000000" pitchFamily="2" charset="2"/>
              </a:rPr>
              <a:t>She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is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an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arcitect</a:t>
            </a:r>
            <a:r>
              <a:rPr lang="hr-HR" sz="4000" b="1" dirty="0">
                <a:sym typeface="Wingdings" panose="05000000000000000000" pitchFamily="2" charset="2"/>
              </a:rPr>
              <a:t>. </a:t>
            </a:r>
            <a:r>
              <a:rPr lang="hr-HR" sz="4000" b="1" u="sng" dirty="0">
                <a:sym typeface="Wingdings" panose="05000000000000000000" pitchFamily="2" charset="2"/>
              </a:rPr>
              <a:t>NOT</a:t>
            </a:r>
            <a:r>
              <a:rPr lang="hr-HR" sz="4000" b="1" dirty="0">
                <a:sym typeface="Wingdings" panose="05000000000000000000" pitchFamily="2" charset="2"/>
              </a:rPr>
              <a:t> He </a:t>
            </a:r>
            <a:r>
              <a:rPr lang="hr-HR" sz="4000" b="1" dirty="0" err="1">
                <a:sym typeface="Wingdings" panose="05000000000000000000" pitchFamily="2" charset="2"/>
              </a:rPr>
              <a:t>is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cameraman</a:t>
            </a:r>
            <a:r>
              <a:rPr lang="hr-HR" sz="4000" b="1" dirty="0">
                <a:sym typeface="Wingdings" panose="05000000000000000000" pitchFamily="2" charset="2"/>
              </a:rPr>
              <a:t>. </a:t>
            </a:r>
            <a:r>
              <a:rPr lang="hr-HR" sz="4000" b="1" dirty="0" err="1">
                <a:sym typeface="Wingdings" panose="05000000000000000000" pitchFamily="2" charset="2"/>
              </a:rPr>
              <a:t>She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is</a:t>
            </a:r>
            <a:r>
              <a:rPr lang="hr-HR" sz="4000" b="1" dirty="0">
                <a:sym typeface="Wingdings" panose="05000000000000000000" pitchFamily="2" charset="2"/>
              </a:rPr>
              <a:t> </a:t>
            </a:r>
            <a:r>
              <a:rPr lang="hr-HR" sz="4000" b="1" dirty="0" err="1">
                <a:sym typeface="Wingdings" panose="05000000000000000000" pitchFamily="2" charset="2"/>
              </a:rPr>
              <a:t>architect</a:t>
            </a:r>
            <a:r>
              <a:rPr lang="hr-HR" sz="4000" b="1" dirty="0">
                <a:sym typeface="Wingdings" panose="05000000000000000000" pitchFamily="2" charset="2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b="1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67571FA-85CD-7867-EFEA-823E6569EA6D}"/>
              </a:ext>
            </a:extLst>
          </p:cNvPr>
          <p:cNvSpPr txBox="1">
            <a:spLocks/>
          </p:cNvSpPr>
          <p:nvPr/>
        </p:nvSpPr>
        <p:spPr>
          <a:xfrm>
            <a:off x="6096000" y="5402062"/>
            <a:ext cx="5181600" cy="873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table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 </a:t>
            </a:r>
            <a:r>
              <a:rPr lang="hr-HR" b="1" dirty="0" err="1"/>
              <a:t>with</a:t>
            </a:r>
            <a:r>
              <a:rPr lang="hr-HR" b="1" dirty="0"/>
              <a:t> short </a:t>
            </a:r>
            <a:r>
              <a:rPr lang="hr-HR" b="1" dirty="0" err="1"/>
              <a:t>forms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 ‘TO BE’.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F8D54C-7046-B5E3-4468-595602C2C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" y="2386396"/>
            <a:ext cx="5823750" cy="2378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D5A816-D26F-99FC-56AD-6813AD7CB384}"/>
              </a:ext>
            </a:extLst>
          </p:cNvPr>
          <p:cNvSpPr txBox="1"/>
          <p:nvPr/>
        </p:nvSpPr>
        <p:spPr>
          <a:xfrm>
            <a:off x="6095998" y="6386781"/>
            <a:ext cx="192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EDFAAE-2F63-F5E3-1034-FA5DFFCAE9C9}"/>
              </a:ext>
            </a:extLst>
          </p:cNvPr>
          <p:cNvSpPr txBox="1"/>
          <p:nvPr/>
        </p:nvSpPr>
        <p:spPr>
          <a:xfrm>
            <a:off x="1251751" y="3528973"/>
            <a:ext cx="90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You’re</a:t>
            </a:r>
            <a:r>
              <a:rPr lang="hr-HR" sz="1600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30A00-D2BA-374E-ECD9-9FAE37D1B5F3}"/>
              </a:ext>
            </a:extLst>
          </p:cNvPr>
          <p:cNvSpPr txBox="1"/>
          <p:nvPr/>
        </p:nvSpPr>
        <p:spPr>
          <a:xfrm>
            <a:off x="1259961" y="3867527"/>
            <a:ext cx="90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He’s</a:t>
            </a:r>
            <a:endParaRPr lang="hr-HR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8431F8-CA9A-2054-6923-E58F37CA6DC7}"/>
              </a:ext>
            </a:extLst>
          </p:cNvPr>
          <p:cNvSpPr txBox="1"/>
          <p:nvPr/>
        </p:nvSpPr>
        <p:spPr>
          <a:xfrm>
            <a:off x="1239390" y="4124917"/>
            <a:ext cx="90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She’s</a:t>
            </a:r>
            <a:endParaRPr lang="hr-HR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1CEA15-5518-4406-6ABB-6AEC7DD7FAC7}"/>
              </a:ext>
            </a:extLst>
          </p:cNvPr>
          <p:cNvSpPr txBox="1"/>
          <p:nvPr/>
        </p:nvSpPr>
        <p:spPr>
          <a:xfrm>
            <a:off x="1251751" y="4402062"/>
            <a:ext cx="90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It’s</a:t>
            </a:r>
            <a:r>
              <a:rPr lang="hr-HR" sz="16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09BA47-AED6-D647-D49A-F16EA0F978F0}"/>
              </a:ext>
            </a:extLst>
          </p:cNvPr>
          <p:cNvSpPr txBox="1"/>
          <p:nvPr/>
        </p:nvSpPr>
        <p:spPr>
          <a:xfrm>
            <a:off x="3916532" y="3259723"/>
            <a:ext cx="90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We’re</a:t>
            </a:r>
            <a:endParaRPr lang="hr-HR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52571E-92F9-18D9-93B3-2B37E5ECA9C1}"/>
              </a:ext>
            </a:extLst>
          </p:cNvPr>
          <p:cNvSpPr txBox="1"/>
          <p:nvPr/>
        </p:nvSpPr>
        <p:spPr>
          <a:xfrm>
            <a:off x="3905172" y="3533511"/>
            <a:ext cx="90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You’re</a:t>
            </a:r>
            <a:r>
              <a:rPr lang="hr-HR" sz="16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E9BBC2-5559-6E14-059B-6AAAE083811A}"/>
              </a:ext>
            </a:extLst>
          </p:cNvPr>
          <p:cNvSpPr txBox="1"/>
          <p:nvPr/>
        </p:nvSpPr>
        <p:spPr>
          <a:xfrm>
            <a:off x="3896962" y="3822595"/>
            <a:ext cx="905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solidFill>
                  <a:srgbClr val="FF0000"/>
                </a:solidFill>
              </a:rPr>
              <a:t>They’re</a:t>
            </a:r>
            <a:r>
              <a:rPr lang="hr-H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42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11.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5" y="1156130"/>
            <a:ext cx="3902476" cy="55784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885895" y="1296139"/>
            <a:ext cx="5690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McDonnells</a:t>
            </a:r>
            <a:r>
              <a:rPr lang="hr-HR" sz="2800" b="1" dirty="0"/>
              <a:t>.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1293C2-5924-9E23-1785-AA3BBA6B4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0" y="1715647"/>
            <a:ext cx="5576073" cy="3426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AE5C2E-180E-F19C-11BE-FB9F836A67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" y="1674748"/>
            <a:ext cx="5810743" cy="35085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98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12 </a:t>
            </a:r>
            <a:r>
              <a:rPr lang="hr-HR" i="1" dirty="0" err="1"/>
              <a:t>and</a:t>
            </a:r>
            <a:r>
              <a:rPr lang="hr-HR" i="1" dirty="0"/>
              <a:t> 13.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854" y="1156130"/>
            <a:ext cx="3856998" cy="55784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4D836-FEB9-A550-CD97-EEFAAEE92E2C}"/>
              </a:ext>
            </a:extLst>
          </p:cNvPr>
          <p:cNvSpPr txBox="1"/>
          <p:nvPr/>
        </p:nvSpPr>
        <p:spPr>
          <a:xfrm>
            <a:off x="5885895" y="1296139"/>
            <a:ext cx="5690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table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D.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CE5EF-1FF8-5E6D-E8BF-324A3FBD8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9" y="1486502"/>
            <a:ext cx="5447527" cy="2810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2EC638-4B23-CFAA-0E51-94200A06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0" y="1724166"/>
            <a:ext cx="4994124" cy="2483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00BDD-71F0-5808-1FB3-56A1CDFDA714}"/>
              </a:ext>
            </a:extLst>
          </p:cNvPr>
          <p:cNvSpPr txBox="1"/>
          <p:nvPr/>
        </p:nvSpPr>
        <p:spPr>
          <a:xfrm>
            <a:off x="5885894" y="3198078"/>
            <a:ext cx="5467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dialogues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E on </a:t>
            </a:r>
            <a:r>
              <a:rPr lang="hr-HR" sz="2800" b="1" dirty="0" err="1"/>
              <a:t>pages</a:t>
            </a:r>
            <a:r>
              <a:rPr lang="hr-HR" sz="2800" b="1" dirty="0"/>
              <a:t> 12 </a:t>
            </a:r>
            <a:r>
              <a:rPr lang="hr-HR" sz="2800" b="1" dirty="0" err="1"/>
              <a:t>and</a:t>
            </a:r>
            <a:r>
              <a:rPr lang="hr-HR" sz="2800" b="1" dirty="0"/>
              <a:t> 13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long</a:t>
            </a:r>
            <a:r>
              <a:rPr lang="hr-HR" sz="2800" b="1" dirty="0"/>
              <a:t> </a:t>
            </a:r>
            <a:r>
              <a:rPr lang="hr-HR" sz="2800" b="1" dirty="0" err="1"/>
              <a:t>or</a:t>
            </a:r>
            <a:r>
              <a:rPr lang="hr-HR" sz="2800" b="1" dirty="0"/>
              <a:t> short </a:t>
            </a:r>
            <a:r>
              <a:rPr lang="hr-HR" sz="2800" b="1" dirty="0" err="1"/>
              <a:t>forms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‘to </a:t>
            </a:r>
            <a:r>
              <a:rPr lang="hr-HR" sz="2800" b="1" dirty="0" err="1"/>
              <a:t>be</a:t>
            </a:r>
            <a:r>
              <a:rPr lang="hr-HR" sz="2800" b="1" dirty="0"/>
              <a:t>’</a:t>
            </a:r>
            <a:r>
              <a:rPr lang="hr-HR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BEA0DA-AD70-C770-4855-FA5BD077F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5"/>
          <a:stretch/>
        </p:blipFill>
        <p:spPr>
          <a:xfrm>
            <a:off x="135589" y="1156130"/>
            <a:ext cx="5558303" cy="5025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49F1CC-6829-EDA3-2BD1-593BE2E41EAD}"/>
              </a:ext>
            </a:extLst>
          </p:cNvPr>
          <p:cNvSpPr txBox="1"/>
          <p:nvPr/>
        </p:nvSpPr>
        <p:spPr>
          <a:xfrm>
            <a:off x="5885894" y="4583073"/>
            <a:ext cx="546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  <a:endParaRPr lang="hr-H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7E6941-92CB-1663-4303-636FDF608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3" y="1296139"/>
            <a:ext cx="5395428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</a:t>
            </a:r>
            <a:r>
              <a:rPr lang="hr-HR" i="1" dirty="0"/>
              <a:t> 12 </a:t>
            </a:r>
            <a:r>
              <a:rPr lang="hr-HR" i="1" dirty="0" err="1"/>
              <a:t>and</a:t>
            </a:r>
            <a:r>
              <a:rPr lang="hr-HR" i="1" dirty="0"/>
              <a:t> 13.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1ECADC-50F4-90C9-42EF-21DB3D7AF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854" y="1201877"/>
            <a:ext cx="3856998" cy="54869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00BDD-71F0-5808-1FB3-56A1CDFDA714}"/>
              </a:ext>
            </a:extLst>
          </p:cNvPr>
          <p:cNvSpPr txBox="1"/>
          <p:nvPr/>
        </p:nvSpPr>
        <p:spPr>
          <a:xfrm>
            <a:off x="5477521" y="1486502"/>
            <a:ext cx="5467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dialogues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E on </a:t>
            </a:r>
            <a:r>
              <a:rPr lang="hr-HR" sz="2800" b="1" dirty="0" err="1"/>
              <a:t>pages</a:t>
            </a:r>
            <a:r>
              <a:rPr lang="hr-HR" sz="2800" b="1" dirty="0"/>
              <a:t> 12 </a:t>
            </a:r>
            <a:r>
              <a:rPr lang="hr-HR" sz="2800" b="1" dirty="0" err="1"/>
              <a:t>and</a:t>
            </a:r>
            <a:r>
              <a:rPr lang="hr-HR" sz="2800" b="1" dirty="0"/>
              <a:t> 13 </a:t>
            </a:r>
            <a:r>
              <a:rPr lang="hr-HR" sz="2800" b="1" dirty="0" err="1"/>
              <a:t>using</a:t>
            </a:r>
            <a:r>
              <a:rPr lang="hr-HR" sz="2800" b="1" dirty="0"/>
              <a:t> </a:t>
            </a:r>
            <a:r>
              <a:rPr lang="hr-HR" sz="2800" b="1" dirty="0" err="1"/>
              <a:t>long</a:t>
            </a:r>
            <a:r>
              <a:rPr lang="hr-HR" sz="2800" b="1" dirty="0"/>
              <a:t> </a:t>
            </a:r>
            <a:r>
              <a:rPr lang="hr-HR" sz="2800" b="1" dirty="0" err="1"/>
              <a:t>or</a:t>
            </a:r>
            <a:r>
              <a:rPr lang="hr-HR" sz="2800" b="1" dirty="0"/>
              <a:t> short </a:t>
            </a:r>
            <a:r>
              <a:rPr lang="hr-HR" sz="2800" b="1" dirty="0" err="1"/>
              <a:t>forms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‘to </a:t>
            </a:r>
            <a:r>
              <a:rPr lang="hr-HR" sz="2800" b="1" dirty="0" err="1"/>
              <a:t>be</a:t>
            </a:r>
            <a:r>
              <a:rPr lang="hr-HR" sz="2800" b="1" dirty="0"/>
              <a:t>’</a:t>
            </a:r>
            <a:r>
              <a:rPr lang="hr-HR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49F1CC-6829-EDA3-2BD1-593BE2E41EAD}"/>
              </a:ext>
            </a:extLst>
          </p:cNvPr>
          <p:cNvSpPr txBox="1"/>
          <p:nvPr/>
        </p:nvSpPr>
        <p:spPr>
          <a:xfrm>
            <a:off x="5548542" y="3160518"/>
            <a:ext cx="546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89D12-E351-3F88-DE44-C0EC66777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9" y="2044091"/>
            <a:ext cx="4945809" cy="2232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3CBD17-8C32-6FB1-A900-10C930ED2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69" y="1486502"/>
            <a:ext cx="4927441" cy="4735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535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389EE6-5845-8E4B-B5DB-6F45EF7F2A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35362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AAEE5-B092-D703-31CB-4E0B18694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4969" y="265360"/>
            <a:ext cx="5948038" cy="4687409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repeat</a:t>
            </a:r>
            <a:r>
              <a:rPr lang="hr-HR" b="1" dirty="0"/>
              <a:t> </a:t>
            </a:r>
            <a:r>
              <a:rPr lang="hr-HR" b="1" dirty="0" err="1"/>
              <a:t>after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 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lang="hr-HR" dirty="0"/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b="1" dirty="0"/>
              <a:t>Do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hear</a:t>
            </a:r>
            <a:r>
              <a:rPr lang="hr-HR" b="1" dirty="0"/>
              <a:t> a </a:t>
            </a:r>
            <a:r>
              <a:rPr lang="hr-HR" b="1" dirty="0" err="1"/>
              <a:t>long</a:t>
            </a:r>
            <a:r>
              <a:rPr lang="hr-HR" b="1" dirty="0"/>
              <a:t> </a:t>
            </a:r>
            <a:r>
              <a:rPr lang="hr-HR" b="1" dirty="0" err="1"/>
              <a:t>form</a:t>
            </a:r>
            <a:r>
              <a:rPr lang="hr-HR" b="1" dirty="0"/>
              <a:t> (L) </a:t>
            </a:r>
            <a:r>
              <a:rPr lang="hr-HR" b="1" dirty="0" err="1"/>
              <a:t>or</a:t>
            </a:r>
            <a:r>
              <a:rPr lang="hr-HR" b="1" dirty="0"/>
              <a:t> a short </a:t>
            </a:r>
            <a:r>
              <a:rPr lang="hr-HR" b="1" dirty="0" err="1"/>
              <a:t>form</a:t>
            </a:r>
            <a:r>
              <a:rPr lang="hr-HR" b="1" dirty="0"/>
              <a:t> (S)? </a:t>
            </a:r>
            <a:r>
              <a:rPr lang="hr-HR" b="1" dirty="0" err="1"/>
              <a:t>Circle</a:t>
            </a:r>
            <a:r>
              <a:rPr lang="hr-HR" b="1" dirty="0"/>
              <a:t> L </a:t>
            </a:r>
            <a:r>
              <a:rPr lang="hr-HR" b="1" dirty="0" err="1"/>
              <a:t>or</a:t>
            </a:r>
            <a:r>
              <a:rPr lang="hr-HR" b="1" dirty="0"/>
              <a:t> S. </a:t>
            </a:r>
          </a:p>
          <a:p>
            <a:pPr marL="0" indent="0" algn="just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 </a:t>
            </a:r>
            <a:r>
              <a:rPr lang="hr-HR" b="1" dirty="0" err="1"/>
              <a:t>once</a:t>
            </a:r>
            <a:r>
              <a:rPr lang="hr-HR" b="1" dirty="0"/>
              <a:t> more </a:t>
            </a:r>
            <a:r>
              <a:rPr lang="hr-HR" b="1" dirty="0" err="1"/>
              <a:t>and</a:t>
            </a:r>
            <a:r>
              <a:rPr lang="hr-HR" b="1" dirty="0"/>
              <a:t> do </a:t>
            </a:r>
            <a:r>
              <a:rPr lang="hr-HR" b="1" dirty="0" err="1"/>
              <a:t>the</a:t>
            </a:r>
            <a:r>
              <a:rPr lang="hr-HR" b="1" dirty="0"/>
              <a:t> 2nd </a:t>
            </a:r>
            <a:r>
              <a:rPr lang="hr-HR" b="1" dirty="0" err="1"/>
              <a:t>task</a:t>
            </a:r>
            <a:r>
              <a:rPr lang="hr-HR" b="1" dirty="0"/>
              <a:t>. </a:t>
            </a:r>
            <a:endParaRPr lang="hr-HR" dirty="0"/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7" name="l__2_4_pronunciation__present_of__the_verb_to_be_-short_forms_">
            <a:hlinkClick r:id="" action="ppaction://media"/>
            <a:extLst>
              <a:ext uri="{FF2B5EF4-FFF2-40B4-BE49-F238E27FC236}">
                <a16:creationId xmlns:a16="http://schemas.microsoft.com/office/drawing/2014/main" id="{409A2EEF-F713-E31D-0051-D4ABC8745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43007" y="275208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067ED-2359-E67C-836E-6B7B1E2DA5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4" y="943487"/>
            <a:ext cx="3939739" cy="23767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4A12BE-0C97-33D1-C088-BD2DFFC67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3" y="1809082"/>
            <a:ext cx="512464" cy="322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D49792-016A-1AE7-3956-BC0FED6F70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90" y="1809082"/>
            <a:ext cx="370721" cy="322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316554-F337-992C-B90D-904FFE0265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" y="2319836"/>
            <a:ext cx="379860" cy="322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256319-940A-1611-5E62-371E49E11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1" y="2310533"/>
            <a:ext cx="568933" cy="358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2AA8F3-B060-FB78-F257-DD955C6633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" y="2913963"/>
            <a:ext cx="379860" cy="322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95E1C5-1454-7069-E131-56E56E241A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17" y="2876524"/>
            <a:ext cx="512464" cy="322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19282F-18A4-3E2A-DAD2-04ED3C0AB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84" y="1809082"/>
            <a:ext cx="512464" cy="322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1332BB-6238-47EC-8A74-3FB54CA877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75" y="1809082"/>
            <a:ext cx="312359" cy="3227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0E38F3-4A01-D660-2545-4B0DBE8707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16" y="2351687"/>
            <a:ext cx="249535" cy="322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6A538D-0691-5BA3-ED21-0ED798A454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69" y="2351687"/>
            <a:ext cx="512464" cy="3227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64253A-54C7-1E29-DD08-4532E53AC1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67" y="2913963"/>
            <a:ext cx="312359" cy="3227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B94CC8-2158-35F4-AA75-FD6320CB6F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19" y="2878395"/>
            <a:ext cx="370721" cy="3583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95FF41-9443-9DEB-B302-C76BE5E7C3A2}"/>
              </a:ext>
            </a:extLst>
          </p:cNvPr>
          <p:cNvSpPr txBox="1"/>
          <p:nvPr/>
        </p:nvSpPr>
        <p:spPr>
          <a:xfrm>
            <a:off x="5294969" y="4653960"/>
            <a:ext cx="5961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 </a:t>
            </a:r>
            <a:r>
              <a:rPr lang="hr-HR" sz="2800" b="1" dirty="0" err="1"/>
              <a:t>down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notebook</a:t>
            </a:r>
            <a:r>
              <a:rPr lang="hr-HR" sz="2800" b="1" dirty="0"/>
              <a:t>.</a:t>
            </a:r>
          </a:p>
        </p:txBody>
      </p:sp>
      <p:pic>
        <p:nvPicPr>
          <p:cNvPr id="26" name="l__2_5_pronunciation__long_or_short_">
            <a:hlinkClick r:id="" action="ppaction://media"/>
            <a:extLst>
              <a:ext uri="{FF2B5EF4-FFF2-40B4-BE49-F238E27FC236}">
                <a16:creationId xmlns:a16="http://schemas.microsoft.com/office/drawing/2014/main" id="{689D2ECF-83CD-A796-E885-57819E3A0A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2493" y="1823170"/>
            <a:ext cx="487363" cy="487363"/>
          </a:xfrm>
          <a:prstGeom prst="rect">
            <a:avLst/>
          </a:prstGeom>
        </p:spPr>
      </p:pic>
      <p:pic>
        <p:nvPicPr>
          <p:cNvPr id="27" name="l__2_6_pronunciation__listen_and_write_">
            <a:hlinkClick r:id="" action="ppaction://media"/>
            <a:extLst>
              <a:ext uri="{FF2B5EF4-FFF2-40B4-BE49-F238E27FC236}">
                <a16:creationId xmlns:a16="http://schemas.microsoft.com/office/drawing/2014/main" id="{BDCFFD11-5DD5-DA4A-9F8A-58138370B2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2493" y="48873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0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35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10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AAEE5-B092-D703-31CB-4E0B18694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2497" y="105562"/>
            <a:ext cx="5948038" cy="20961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r-HR" b="1" dirty="0"/>
              <a:t>Read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B. Use </a:t>
            </a:r>
            <a:r>
              <a:rPr lang="hr-HR" b="1" dirty="0" err="1"/>
              <a:t>the</a:t>
            </a:r>
            <a:r>
              <a:rPr lang="hr-HR" b="1" dirty="0"/>
              <a:t> short negative </a:t>
            </a:r>
            <a:r>
              <a:rPr lang="hr-HR" b="1" dirty="0" err="1"/>
              <a:t>forms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 TO BE – ISN’T </a:t>
            </a:r>
            <a:r>
              <a:rPr lang="hr-HR" b="1" dirty="0" err="1"/>
              <a:t>or</a:t>
            </a:r>
            <a:r>
              <a:rPr lang="hr-HR" b="1" dirty="0"/>
              <a:t> AREN’T.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3000" b="1" dirty="0" err="1"/>
              <a:t>Check</a:t>
            </a:r>
            <a:r>
              <a:rPr lang="hr-HR" sz="3000" b="1" dirty="0"/>
              <a:t>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BE7914-9495-FD15-A12E-D5DC704E17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" y="0"/>
            <a:ext cx="4835363" cy="6858001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203A00-C2AE-9236-7493-F11EE20BF8C4}"/>
              </a:ext>
            </a:extLst>
          </p:cNvPr>
          <p:cNvSpPr txBox="1"/>
          <p:nvPr/>
        </p:nvSpPr>
        <p:spPr>
          <a:xfrm>
            <a:off x="5419256" y="2653384"/>
            <a:ext cx="6094520" cy="280076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hr-HR" sz="2800" b="1" dirty="0"/>
              <a:t>WRITING BITES</a:t>
            </a:r>
          </a:p>
          <a:p>
            <a:pPr marL="0" indent="0">
              <a:buNone/>
            </a:pPr>
            <a:endParaRPr lang="hr-HR" sz="2800" b="1" dirty="0"/>
          </a:p>
          <a:p>
            <a:pPr marL="0" indent="0">
              <a:buNone/>
            </a:pPr>
            <a:r>
              <a:rPr lang="hr-HR" sz="2400" dirty="0"/>
              <a:t>Use </a:t>
            </a:r>
            <a:r>
              <a:rPr lang="hr-HR" sz="2400" dirty="0" err="1"/>
              <a:t>an</a:t>
            </a:r>
            <a:r>
              <a:rPr lang="hr-HR" sz="2400" dirty="0"/>
              <a:t> </a:t>
            </a:r>
            <a:r>
              <a:rPr lang="hr-HR" sz="2400" dirty="0" err="1"/>
              <a:t>apostrophe</a:t>
            </a:r>
            <a:r>
              <a:rPr lang="hr-HR" sz="2400" dirty="0"/>
              <a:t> </a:t>
            </a:r>
            <a:r>
              <a:rPr lang="hr-HR" sz="2400" dirty="0" err="1"/>
              <a:t>before</a:t>
            </a:r>
            <a:r>
              <a:rPr lang="hr-HR" sz="2400" dirty="0"/>
              <a:t> </a:t>
            </a:r>
            <a:r>
              <a:rPr lang="hr-HR" sz="2400" dirty="0" err="1"/>
              <a:t>or</a:t>
            </a:r>
            <a:r>
              <a:rPr lang="hr-HR" sz="2400" dirty="0"/>
              <a:t> </a:t>
            </a:r>
            <a:r>
              <a:rPr lang="hr-HR" sz="2400" dirty="0" err="1"/>
              <a:t>after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possessive</a:t>
            </a:r>
            <a:r>
              <a:rPr lang="hr-HR" sz="2400" dirty="0"/>
              <a:t> S. </a:t>
            </a:r>
            <a:r>
              <a:rPr lang="hr-HR" sz="2400" dirty="0">
                <a:solidFill>
                  <a:schemeClr val="accent1"/>
                </a:solidFill>
              </a:rPr>
              <a:t>Izostavnik ili apostrof koristimo ispred ili iza posvojnog oblika.</a:t>
            </a:r>
          </a:p>
          <a:p>
            <a:pPr marL="0" indent="0">
              <a:buNone/>
            </a:pPr>
            <a:r>
              <a:rPr lang="hr-HR" sz="2400" dirty="0" err="1"/>
              <a:t>e.g</a:t>
            </a:r>
            <a:r>
              <a:rPr lang="hr-HR" sz="2400" dirty="0"/>
              <a:t>.   </a:t>
            </a:r>
            <a:r>
              <a:rPr lang="hr-HR" sz="2400" dirty="0" err="1"/>
              <a:t>Emma</a:t>
            </a:r>
            <a:r>
              <a:rPr lang="hr-HR" sz="2400" dirty="0" err="1">
                <a:solidFill>
                  <a:srgbClr val="FF0000"/>
                </a:solidFill>
              </a:rPr>
              <a:t>’s</a:t>
            </a:r>
            <a:r>
              <a:rPr lang="hr-HR" sz="2400" dirty="0"/>
              <a:t> </a:t>
            </a:r>
            <a:r>
              <a:rPr lang="hr-HR" sz="2400" dirty="0" err="1"/>
              <a:t>sister</a:t>
            </a:r>
            <a:endParaRPr lang="hr-HR" sz="2400" dirty="0"/>
          </a:p>
          <a:p>
            <a:pPr marL="0" indent="0">
              <a:buNone/>
            </a:pPr>
            <a:r>
              <a:rPr lang="hr-HR" sz="2400" dirty="0"/>
              <a:t>          </a:t>
            </a:r>
            <a:r>
              <a:rPr lang="hr-HR" sz="2400" dirty="0" err="1"/>
              <a:t>Their</a:t>
            </a:r>
            <a:r>
              <a:rPr lang="hr-HR" sz="2400" dirty="0"/>
              <a:t> </a:t>
            </a:r>
            <a:r>
              <a:rPr lang="hr-HR" sz="2400" dirty="0" err="1"/>
              <a:t>parents</a:t>
            </a:r>
            <a:r>
              <a:rPr lang="hr-HR" sz="2400" dirty="0">
                <a:solidFill>
                  <a:srgbClr val="FF0000"/>
                </a:solidFill>
              </a:rPr>
              <a:t>’</a:t>
            </a:r>
            <a:r>
              <a:rPr lang="hr-HR" sz="2400" dirty="0"/>
              <a:t> </a:t>
            </a:r>
            <a:r>
              <a:rPr lang="hr-HR" sz="2400" dirty="0" err="1"/>
              <a:t>friends</a:t>
            </a:r>
            <a:r>
              <a:rPr lang="hr-HR" sz="2400" dirty="0"/>
              <a:t>.</a:t>
            </a:r>
            <a:endParaRPr lang="hr-HR" sz="28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F2FADE-AE5C-821C-0745-081B17F0E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0" y="1542885"/>
            <a:ext cx="4419983" cy="3772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4E006F-2381-DF27-ABD5-0C803D4B2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7" y="3223240"/>
            <a:ext cx="2834886" cy="2057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E7E350-B6B8-22EE-EBF4-F67A64786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5" y="3789931"/>
            <a:ext cx="3665538" cy="2133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1F3B2EC-182F-C6BB-A3FA-7072F5C78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7" y="4350783"/>
            <a:ext cx="3429297" cy="2743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3A5495-9E38-EF32-09AF-869D6334E0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4" y="4925092"/>
            <a:ext cx="2362405" cy="2743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6F6564-9D4F-A4AA-6EF4-20C407FC9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" y="1348939"/>
            <a:ext cx="4766050" cy="429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059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AAEE5-B092-D703-31CB-4E0B18694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2497" y="105562"/>
            <a:ext cx="5948038" cy="20961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short </a:t>
            </a:r>
            <a:r>
              <a:rPr lang="hr-HR" b="1" dirty="0" err="1"/>
              <a:t>forms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 to </a:t>
            </a:r>
            <a:r>
              <a:rPr lang="hr-HR" b="1" dirty="0" err="1"/>
              <a:t>be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endParaRPr lang="hr-HR" sz="3000" b="1" dirty="0"/>
          </a:p>
          <a:p>
            <a:pPr marL="0" indent="0" algn="just">
              <a:buNone/>
            </a:pPr>
            <a:r>
              <a:rPr lang="hr-HR" sz="3000" b="1" dirty="0" err="1"/>
              <a:t>Check</a:t>
            </a:r>
            <a:r>
              <a:rPr lang="hr-HR" sz="3000" b="1" dirty="0"/>
              <a:t>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BE7914-9495-FD15-A12E-D5DC704E17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" y="-1"/>
            <a:ext cx="4835363" cy="6858001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203A00-C2AE-9236-7493-F11EE20BF8C4}"/>
              </a:ext>
            </a:extLst>
          </p:cNvPr>
          <p:cNvSpPr txBox="1"/>
          <p:nvPr/>
        </p:nvSpPr>
        <p:spPr>
          <a:xfrm>
            <a:off x="5419256" y="2653384"/>
            <a:ext cx="60945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Emma’s</a:t>
            </a:r>
            <a:r>
              <a:rPr lang="hr-HR" sz="2800" b="1" dirty="0"/>
              <a:t> </a:t>
            </a:r>
            <a:r>
              <a:rPr lang="hr-HR" sz="2800" b="1" dirty="0" err="1"/>
              <a:t>family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D.</a:t>
            </a:r>
          </a:p>
          <a:p>
            <a:pPr marL="0" indent="0">
              <a:buNone/>
            </a:pPr>
            <a:endParaRPr lang="hr-HR" sz="2800" b="1" dirty="0"/>
          </a:p>
          <a:p>
            <a:pPr marL="0" indent="0">
              <a:buNone/>
            </a:pPr>
            <a:endParaRPr lang="hr-HR" sz="2800" b="1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5CC2669-E476-73C2-A76F-1F3A5B5C5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" y="1274395"/>
            <a:ext cx="4745340" cy="3483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01DDD74-0352-1347-5778-90B6EE81D3E1}"/>
              </a:ext>
            </a:extLst>
          </p:cNvPr>
          <p:cNvSpPr txBox="1"/>
          <p:nvPr/>
        </p:nvSpPr>
        <p:spPr>
          <a:xfrm>
            <a:off x="316459" y="1908699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‘m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D9D32E-0B63-C9EC-9085-CB04E34E6213}"/>
              </a:ext>
            </a:extLst>
          </p:cNvPr>
          <p:cNvSpPr txBox="1"/>
          <p:nvPr/>
        </p:nvSpPr>
        <p:spPr>
          <a:xfrm>
            <a:off x="2593042" y="1908699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‘s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F91918-8CC7-B1F8-0FC2-F0BBC521CF42}"/>
              </a:ext>
            </a:extLst>
          </p:cNvPr>
          <p:cNvSpPr txBox="1"/>
          <p:nvPr/>
        </p:nvSpPr>
        <p:spPr>
          <a:xfrm>
            <a:off x="751465" y="2540493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‘</a:t>
            </a:r>
            <a:r>
              <a:rPr lang="hr-HR" dirty="0" err="1">
                <a:solidFill>
                  <a:srgbClr val="FF0000"/>
                </a:solidFill>
              </a:rPr>
              <a:t>re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5CD204-5B69-355B-343D-0D4B08A99A46}"/>
              </a:ext>
            </a:extLst>
          </p:cNvPr>
          <p:cNvSpPr txBox="1"/>
          <p:nvPr/>
        </p:nvSpPr>
        <p:spPr>
          <a:xfrm>
            <a:off x="2919096" y="2540493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‘s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EBB205-6615-2C99-AC15-4F8A80A1BE6F}"/>
              </a:ext>
            </a:extLst>
          </p:cNvPr>
          <p:cNvSpPr txBox="1"/>
          <p:nvPr/>
        </p:nvSpPr>
        <p:spPr>
          <a:xfrm>
            <a:off x="533962" y="3148738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‘</a:t>
            </a:r>
            <a:r>
              <a:rPr lang="hr-HR" dirty="0" err="1">
                <a:solidFill>
                  <a:srgbClr val="FF0000"/>
                </a:solidFill>
              </a:rPr>
              <a:t>re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B62FBB-9F71-4789-741F-718B44E854E5}"/>
              </a:ext>
            </a:extLst>
          </p:cNvPr>
          <p:cNvSpPr txBox="1"/>
          <p:nvPr/>
        </p:nvSpPr>
        <p:spPr>
          <a:xfrm>
            <a:off x="2279452" y="3518070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‘s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03A3D1-A14D-A56F-9B95-360097859262}"/>
              </a:ext>
            </a:extLst>
          </p:cNvPr>
          <p:cNvSpPr txBox="1"/>
          <p:nvPr/>
        </p:nvSpPr>
        <p:spPr>
          <a:xfrm>
            <a:off x="894987" y="3806591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‘</a:t>
            </a:r>
            <a:r>
              <a:rPr lang="hr-HR" dirty="0" err="1">
                <a:solidFill>
                  <a:srgbClr val="FF0000"/>
                </a:solidFill>
              </a:rPr>
              <a:t>re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FA9600-3437-7B6E-F88D-121E4EDA5B96}"/>
              </a:ext>
            </a:extLst>
          </p:cNvPr>
          <p:cNvSpPr txBox="1"/>
          <p:nvPr/>
        </p:nvSpPr>
        <p:spPr>
          <a:xfrm>
            <a:off x="969254" y="4175923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‘s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ACF1CEA-D4CE-A176-E1CA-E32314896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" y="976868"/>
            <a:ext cx="4878901" cy="4343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65830E5-2147-1EB1-3DE5-9B741EFD9498}"/>
              </a:ext>
            </a:extLst>
          </p:cNvPr>
          <p:cNvSpPr txBox="1"/>
          <p:nvPr/>
        </p:nvSpPr>
        <p:spPr>
          <a:xfrm>
            <a:off x="5492497" y="3833404"/>
            <a:ext cx="237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E5370D8-86BD-0C13-9119-EF1E475BB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48" y="1423615"/>
            <a:ext cx="804359" cy="24130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AAD64AE-0D97-B403-32B5-B8C5F735D3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58" y="1857342"/>
            <a:ext cx="1590845" cy="2413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A6C0780-67A1-4328-5F2E-2FD366FD2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73" y="3034596"/>
            <a:ext cx="2607951" cy="22828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ABC9E5F-9CA1-BE59-07D7-D4B2C6833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93" y="3445391"/>
            <a:ext cx="2232853" cy="22099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4C8E2DA-1890-C856-D1F9-FE4F29C229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95" y="3833404"/>
            <a:ext cx="1175165" cy="2333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CDF8A6A-9B14-9487-B449-02D71A781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491" y="4222355"/>
            <a:ext cx="765083" cy="2149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62F60C3-CA20-CA8F-FFBB-50A565F9C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77" y="4622735"/>
            <a:ext cx="778281" cy="24153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95B9BBB-2276-908E-9AF4-2814EBB052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3" y="4960590"/>
            <a:ext cx="627749" cy="2241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4C301D1-5500-B65B-8DA1-B43079D268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29" y="4954917"/>
            <a:ext cx="1563411" cy="2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5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DA9FBC-8FF7-53B9-343D-E43AE156F1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98571" cy="68580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A5E53-EA7C-6AD2-C86E-980F164A3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10687" y="275208"/>
            <a:ext cx="5503416" cy="4419184"/>
          </a:xfrm>
        </p:spPr>
        <p:txBody>
          <a:bodyPr/>
          <a:lstStyle/>
          <a:p>
            <a:pPr marL="0" indent="0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 </a:t>
            </a:r>
            <a:r>
              <a:rPr lang="hr-HR" b="1" dirty="0" err="1"/>
              <a:t>Then</a:t>
            </a:r>
            <a:r>
              <a:rPr lang="hr-HR" b="1" dirty="0"/>
              <a:t>, </a:t>
            </a: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7" name="l__2_7_emma_s_friends__lee_">
            <a:hlinkClick r:id="" action="ppaction://media"/>
            <a:extLst>
              <a:ext uri="{FF2B5EF4-FFF2-40B4-BE49-F238E27FC236}">
                <a16:creationId xmlns:a16="http://schemas.microsoft.com/office/drawing/2014/main" id="{50483BC4-020D-4AD8-8029-4032CBCB2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8856" y="295182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1381DC-C3E2-DF07-8C90-C46A8A87C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0" y="1200954"/>
            <a:ext cx="4366309" cy="3231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E63979-E4BD-03A9-6109-DB577B2CAA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97" y="2336045"/>
            <a:ext cx="763480" cy="480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34B5A-91AB-DA1F-02F4-0BB3F78732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74" y="2576491"/>
            <a:ext cx="968619" cy="610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1CF1FB-F0AA-3BCA-4E24-F74D8977AC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09" y="2992006"/>
            <a:ext cx="1482571" cy="480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C71BF6-C114-A0B4-68F5-ACF87B43C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77" y="3323238"/>
            <a:ext cx="1085848" cy="557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995B3D-8CA6-525F-9806-6B615FACA8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97" y="3952029"/>
            <a:ext cx="688759" cy="480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7C5BAD-D6A0-DF6E-9C98-43752AA4B6A8}"/>
              </a:ext>
            </a:extLst>
          </p:cNvPr>
          <p:cNvSpPr txBox="1"/>
          <p:nvPr/>
        </p:nvSpPr>
        <p:spPr>
          <a:xfrm>
            <a:off x="5610687" y="3186595"/>
            <a:ext cx="5503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Look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pictures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fill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B.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listen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answers</a:t>
            </a:r>
            <a:r>
              <a:rPr lang="hr-HR" sz="2800" b="1" dirty="0"/>
              <a:t>.  </a:t>
            </a:r>
          </a:p>
          <a:p>
            <a:pPr algn="just"/>
            <a:endParaRPr lang="hr-HR" sz="2800" b="1" dirty="0"/>
          </a:p>
          <a:p>
            <a:pPr algn="just"/>
            <a:r>
              <a:rPr lang="hr-HR" sz="2800" b="1" dirty="0" err="1"/>
              <a:t>Listen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9C9335-5C18-C10F-C370-B159E4EE5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39" y="1636081"/>
            <a:ext cx="4868032" cy="307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l__2_8_emma_s_friends__tara_">
            <a:hlinkClick r:id="" action="ppaction://media"/>
            <a:extLst>
              <a:ext uri="{FF2B5EF4-FFF2-40B4-BE49-F238E27FC236}">
                <a16:creationId xmlns:a16="http://schemas.microsoft.com/office/drawing/2014/main" id="{1FA93A84-8A17-3AA8-BCD7-F0ADD56A2E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2631" y="4946001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DBB4C7-6280-35A6-2EA0-302CB7462E8C}"/>
              </a:ext>
            </a:extLst>
          </p:cNvPr>
          <p:cNvSpPr txBox="1"/>
          <p:nvPr/>
        </p:nvSpPr>
        <p:spPr>
          <a:xfrm>
            <a:off x="1853998" y="2309267"/>
            <a:ext cx="88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Tara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C0BC4D-6258-A4AC-7456-B4F451C6188A}"/>
              </a:ext>
            </a:extLst>
          </p:cNvPr>
          <p:cNvSpPr txBox="1"/>
          <p:nvPr/>
        </p:nvSpPr>
        <p:spPr>
          <a:xfrm>
            <a:off x="3022428" y="2678599"/>
            <a:ext cx="88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Emma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CFC34C-6D57-85C7-3DE9-18F92FC321B7}"/>
              </a:ext>
            </a:extLst>
          </p:cNvPr>
          <p:cNvSpPr txBox="1"/>
          <p:nvPr/>
        </p:nvSpPr>
        <p:spPr>
          <a:xfrm>
            <a:off x="1585026" y="3037061"/>
            <a:ext cx="115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swimming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3A9B28-470F-105E-B483-31C0F55FD41F}"/>
              </a:ext>
            </a:extLst>
          </p:cNvPr>
          <p:cNvSpPr txBox="1"/>
          <p:nvPr/>
        </p:nvSpPr>
        <p:spPr>
          <a:xfrm>
            <a:off x="814671" y="3334674"/>
            <a:ext cx="88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acting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A6E058-D624-3B65-2BB5-921A93228926}"/>
              </a:ext>
            </a:extLst>
          </p:cNvPr>
          <p:cNvSpPr txBox="1"/>
          <p:nvPr/>
        </p:nvSpPr>
        <p:spPr>
          <a:xfrm>
            <a:off x="2212359" y="3681700"/>
            <a:ext cx="88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London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35149E-7018-3242-842E-B94F567EC8F3}"/>
              </a:ext>
            </a:extLst>
          </p:cNvPr>
          <p:cNvSpPr txBox="1"/>
          <p:nvPr/>
        </p:nvSpPr>
        <p:spPr>
          <a:xfrm>
            <a:off x="659776" y="4001619"/>
            <a:ext cx="92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parents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DC5D3A-D47D-CCB0-72DD-04AB5DD58D1D}"/>
              </a:ext>
            </a:extLst>
          </p:cNvPr>
          <p:cNvSpPr txBox="1"/>
          <p:nvPr/>
        </p:nvSpPr>
        <p:spPr>
          <a:xfrm>
            <a:off x="3164669" y="4351277"/>
            <a:ext cx="88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Marely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9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0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63235E-AE42-B90D-E1A9-DAEBDB39C6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01"/>
            <a:ext cx="4971494" cy="69398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AD6A9-49C5-06F1-690D-6AE4EB0F4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3134" y="221943"/>
            <a:ext cx="5920666" cy="10120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400" b="1" dirty="0" err="1"/>
              <a:t>Listen</a:t>
            </a:r>
            <a:r>
              <a:rPr lang="hr-HR" sz="2400" b="1" dirty="0"/>
              <a:t> to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recording</a:t>
            </a:r>
            <a:r>
              <a:rPr lang="hr-HR" sz="2400" b="1" dirty="0"/>
              <a:t> </a:t>
            </a:r>
            <a:r>
              <a:rPr lang="hr-HR" sz="2400" b="1" dirty="0" err="1"/>
              <a:t>and</a:t>
            </a:r>
            <a:r>
              <a:rPr lang="hr-HR" sz="2400" b="1" dirty="0"/>
              <a:t> talk </a:t>
            </a:r>
            <a:r>
              <a:rPr lang="hr-HR" sz="2400" b="1" dirty="0" err="1"/>
              <a:t>about</a:t>
            </a:r>
            <a:r>
              <a:rPr lang="hr-HR" sz="2400" b="1" dirty="0"/>
              <a:t> </a:t>
            </a:r>
            <a:r>
              <a:rPr lang="hr-HR" sz="2400" b="1" dirty="0" err="1"/>
              <a:t>Emma’s</a:t>
            </a:r>
            <a:r>
              <a:rPr lang="hr-HR" sz="2400" b="1" dirty="0"/>
              <a:t> </a:t>
            </a:r>
            <a:r>
              <a:rPr lang="hr-HR" sz="2400" b="1" dirty="0" err="1"/>
              <a:t>friend</a:t>
            </a:r>
            <a:r>
              <a:rPr lang="hr-HR" sz="2400" b="1" dirty="0"/>
              <a:t> Eve. </a:t>
            </a:r>
          </a:p>
        </p:txBody>
      </p:sp>
      <p:pic>
        <p:nvPicPr>
          <p:cNvPr id="7" name="l__2_9_emma_s_friends__eve_">
            <a:hlinkClick r:id="" action="ppaction://media"/>
            <a:extLst>
              <a:ext uri="{FF2B5EF4-FFF2-40B4-BE49-F238E27FC236}">
                <a16:creationId xmlns:a16="http://schemas.microsoft.com/office/drawing/2014/main" id="{E69FDF63-1B63-1374-24D0-1CE334B1D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5709" y="221942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3E8D35-D693-BFF6-852C-7596614EE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9" y="1374991"/>
            <a:ext cx="5335437" cy="269985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0A58A5-20EC-4D9B-0338-5DB2F31309B3}"/>
              </a:ext>
            </a:extLst>
          </p:cNvPr>
          <p:cNvSpPr txBox="1"/>
          <p:nvPr/>
        </p:nvSpPr>
        <p:spPr>
          <a:xfrm>
            <a:off x="5555302" y="1188854"/>
            <a:ext cx="592066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2000" dirty="0">
                <a:solidFill>
                  <a:schemeClr val="accent1"/>
                </a:solidFill>
              </a:rPr>
              <a:t>Zapamti! </a:t>
            </a:r>
          </a:p>
          <a:p>
            <a:pPr algn="just"/>
            <a:r>
              <a:rPr lang="hr-HR" sz="2000" dirty="0">
                <a:solidFill>
                  <a:schemeClr val="accent1"/>
                </a:solidFill>
              </a:rPr>
              <a:t>Pišemo: </a:t>
            </a:r>
            <a:r>
              <a:rPr lang="hr-HR" sz="2000" dirty="0"/>
              <a:t>on 25th </a:t>
            </a:r>
            <a:r>
              <a:rPr lang="hr-HR" sz="2000" dirty="0" err="1"/>
              <a:t>December</a:t>
            </a:r>
            <a:r>
              <a:rPr lang="hr-HR" sz="2000" dirty="0"/>
              <a:t>.</a:t>
            </a:r>
          </a:p>
          <a:p>
            <a:pPr algn="just"/>
            <a:r>
              <a:rPr lang="hr-HR" sz="2000" dirty="0">
                <a:solidFill>
                  <a:schemeClr val="accent1"/>
                </a:solidFill>
              </a:rPr>
              <a:t>Govorimo: </a:t>
            </a:r>
            <a:r>
              <a:rPr lang="hr-HR" sz="2000" dirty="0"/>
              <a:t>on </a:t>
            </a:r>
            <a:r>
              <a:rPr lang="hr-HR" sz="2000" dirty="0" err="1">
                <a:solidFill>
                  <a:srgbClr val="FF0000"/>
                </a:solidFill>
              </a:rPr>
              <a:t>the</a:t>
            </a:r>
            <a:r>
              <a:rPr lang="hr-HR" sz="2000" dirty="0"/>
              <a:t> 25th </a:t>
            </a:r>
            <a:r>
              <a:rPr lang="hr-HR" sz="2000" dirty="0">
                <a:solidFill>
                  <a:srgbClr val="FF0000"/>
                </a:solidFill>
              </a:rPr>
              <a:t>(</a:t>
            </a:r>
            <a:r>
              <a:rPr lang="hr-HR" sz="2000" dirty="0" err="1">
                <a:solidFill>
                  <a:srgbClr val="FF0000"/>
                </a:solidFill>
              </a:rPr>
              <a:t>twenty-fifth</a:t>
            </a:r>
            <a:r>
              <a:rPr lang="hr-HR" sz="2000" dirty="0">
                <a:solidFill>
                  <a:srgbClr val="FF0000"/>
                </a:solidFill>
              </a:rPr>
              <a:t>) </a:t>
            </a:r>
            <a:r>
              <a:rPr lang="hr-HR" sz="2000" dirty="0" err="1">
                <a:solidFill>
                  <a:srgbClr val="FF0000"/>
                </a:solidFill>
              </a:rPr>
              <a:t>of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/>
              <a:t>December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endParaRPr lang="hr-HR" sz="2000" dirty="0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C2EB37-0E61-0CC6-7FBA-F81A30B548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93"/>
          <a:stretch/>
        </p:blipFill>
        <p:spPr>
          <a:xfrm>
            <a:off x="0" y="1567752"/>
            <a:ext cx="5261814" cy="2054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555E52-AB04-F046-A153-D5EB88E03D7F}"/>
              </a:ext>
            </a:extLst>
          </p:cNvPr>
          <p:cNvSpPr txBox="1"/>
          <p:nvPr/>
        </p:nvSpPr>
        <p:spPr>
          <a:xfrm>
            <a:off x="5455891" y="2518167"/>
            <a:ext cx="59206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400" b="1" dirty="0"/>
              <a:t>WRITING BITES</a:t>
            </a:r>
          </a:p>
          <a:p>
            <a:pPr algn="just"/>
            <a:endParaRPr lang="hr-HR" sz="2800" b="1" dirty="0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014558-D1E7-C03A-473E-32FEAA0F1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" y="1374991"/>
            <a:ext cx="5335437" cy="3326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4FC7A3-8717-1306-D8BE-6C9A723E1C59}"/>
              </a:ext>
            </a:extLst>
          </p:cNvPr>
          <p:cNvSpPr txBox="1"/>
          <p:nvPr/>
        </p:nvSpPr>
        <p:spPr>
          <a:xfrm>
            <a:off x="5472670" y="2914546"/>
            <a:ext cx="6390401" cy="34778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2200" dirty="0">
                <a:solidFill>
                  <a:schemeClr val="accent1"/>
                </a:solidFill>
              </a:rPr>
              <a:t>Velika početna slova u engleskom jeziku koristimo pri</a:t>
            </a:r>
          </a:p>
          <a:p>
            <a:pPr algn="just"/>
            <a:r>
              <a:rPr lang="hr-HR" sz="2200" dirty="0">
                <a:solidFill>
                  <a:schemeClr val="accent1"/>
                </a:solidFill>
              </a:rPr>
              <a:t>pisanju: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/>
                </a:solidFill>
              </a:rPr>
              <a:t>osobne zamjenice ja – </a:t>
            </a:r>
            <a:r>
              <a:rPr lang="hr-HR" sz="2200" dirty="0">
                <a:solidFill>
                  <a:srgbClr val="FF0000"/>
                </a:solidFill>
              </a:rPr>
              <a:t>I</a:t>
            </a:r>
            <a:r>
              <a:rPr lang="hr-HR" sz="2200" dirty="0">
                <a:solidFill>
                  <a:schemeClr val="accent1"/>
                </a:solidFill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/>
                </a:solidFill>
              </a:rPr>
              <a:t>dana u tjednu </a:t>
            </a:r>
            <a:r>
              <a:rPr lang="hr-HR" sz="2200" dirty="0"/>
              <a:t>(on</a:t>
            </a:r>
            <a:r>
              <a:rPr lang="hr-HR" sz="2200" dirty="0">
                <a:solidFill>
                  <a:schemeClr val="accent1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Friday</a:t>
            </a:r>
            <a:r>
              <a:rPr lang="hr-HR" sz="2200" dirty="0"/>
              <a:t>)</a:t>
            </a:r>
            <a:endParaRPr lang="hr-HR" sz="22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/>
                </a:solidFill>
              </a:rPr>
              <a:t>mjeseci u godini </a:t>
            </a:r>
            <a:r>
              <a:rPr lang="hr-HR" sz="2200" dirty="0"/>
              <a:t>(</a:t>
            </a:r>
            <a:r>
              <a:rPr lang="hr-HR" sz="2200" dirty="0" err="1"/>
              <a:t>in</a:t>
            </a:r>
            <a:r>
              <a:rPr lang="hr-HR" sz="2200" dirty="0">
                <a:solidFill>
                  <a:srgbClr val="FF0000"/>
                </a:solidFill>
              </a:rPr>
              <a:t> </a:t>
            </a:r>
            <a:r>
              <a:rPr lang="hr-HR" sz="2200" dirty="0" err="1">
                <a:solidFill>
                  <a:srgbClr val="FF0000"/>
                </a:solidFill>
              </a:rPr>
              <a:t>July</a:t>
            </a:r>
            <a:r>
              <a:rPr lang="hr-HR" sz="2200" dirty="0"/>
              <a:t>)</a:t>
            </a:r>
            <a:endParaRPr lang="hr-HR" sz="22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/>
                </a:solidFill>
              </a:rPr>
              <a:t>nazivima ljudi i mjesta </a:t>
            </a:r>
            <a:r>
              <a:rPr lang="hr-HR" sz="2200" dirty="0"/>
              <a:t>(My </a:t>
            </a:r>
            <a:r>
              <a:rPr lang="hr-HR" sz="2200" dirty="0" err="1"/>
              <a:t>cousin</a:t>
            </a:r>
            <a:r>
              <a:rPr lang="hr-HR" sz="2200" dirty="0"/>
              <a:t> </a:t>
            </a:r>
            <a:r>
              <a:rPr lang="hr-HR" sz="2200" dirty="0">
                <a:solidFill>
                  <a:srgbClr val="FF0000"/>
                </a:solidFill>
              </a:rPr>
              <a:t>Eve</a:t>
            </a:r>
            <a:r>
              <a:rPr lang="hr-HR" sz="2200" dirty="0"/>
              <a:t> </a:t>
            </a:r>
            <a:r>
              <a:rPr lang="hr-HR" sz="2200" dirty="0" err="1"/>
              <a:t>lives</a:t>
            </a:r>
            <a:r>
              <a:rPr lang="hr-HR" sz="2200" dirty="0"/>
              <a:t> </a:t>
            </a:r>
            <a:r>
              <a:rPr lang="hr-HR" sz="2200" dirty="0" err="1"/>
              <a:t>in</a:t>
            </a:r>
            <a:r>
              <a:rPr lang="hr-HR" sz="2200" dirty="0"/>
              <a:t> </a:t>
            </a:r>
            <a:r>
              <a:rPr lang="hr-HR" sz="2200" dirty="0">
                <a:solidFill>
                  <a:srgbClr val="FF0000"/>
                </a:solidFill>
              </a:rPr>
              <a:t>Glasgow</a:t>
            </a:r>
            <a:r>
              <a:rPr lang="hr-HR" sz="2200" dirty="0"/>
              <a:t>.)</a:t>
            </a:r>
            <a:endParaRPr lang="hr-HR" sz="2200" dirty="0">
              <a:solidFill>
                <a:schemeClr val="accent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/>
                </a:solidFill>
              </a:rPr>
              <a:t>nazivima zemalja, nacionalnosti i jezika </a:t>
            </a:r>
            <a:r>
              <a:rPr lang="hr-HR" sz="2200" dirty="0"/>
              <a:t>(He </a:t>
            </a:r>
            <a:r>
              <a:rPr lang="hr-HR" sz="2200" dirty="0" err="1"/>
              <a:t>lives</a:t>
            </a:r>
            <a:r>
              <a:rPr lang="hr-HR" sz="2200" dirty="0"/>
              <a:t> </a:t>
            </a:r>
            <a:r>
              <a:rPr lang="hr-HR" sz="2200" dirty="0" err="1"/>
              <a:t>in</a:t>
            </a:r>
            <a:r>
              <a:rPr lang="hr-HR" sz="2200" dirty="0"/>
              <a:t> </a:t>
            </a:r>
            <a:r>
              <a:rPr lang="hr-HR" sz="2200" dirty="0" err="1">
                <a:solidFill>
                  <a:srgbClr val="FF0000"/>
                </a:solidFill>
              </a:rPr>
              <a:t>Italy</a:t>
            </a:r>
            <a:r>
              <a:rPr lang="hr-HR" sz="2200" dirty="0"/>
              <a:t>. He </a:t>
            </a:r>
            <a:r>
              <a:rPr lang="hr-HR" sz="2200" dirty="0" err="1"/>
              <a:t>is</a:t>
            </a:r>
            <a:r>
              <a:rPr lang="hr-HR" sz="2200" dirty="0"/>
              <a:t> </a:t>
            </a:r>
            <a:r>
              <a:rPr lang="hr-HR" sz="2200" dirty="0" err="1">
                <a:solidFill>
                  <a:srgbClr val="FF0000"/>
                </a:solidFill>
              </a:rPr>
              <a:t>Italian</a:t>
            </a:r>
            <a:r>
              <a:rPr lang="hr-HR" sz="2200" dirty="0"/>
              <a:t>. He </a:t>
            </a:r>
            <a:r>
              <a:rPr lang="hr-HR" sz="2200" dirty="0" err="1"/>
              <a:t>speaks</a:t>
            </a:r>
            <a:r>
              <a:rPr lang="hr-HR" sz="2200" dirty="0"/>
              <a:t> </a:t>
            </a:r>
            <a:r>
              <a:rPr lang="hr-HR" sz="2200" dirty="0" err="1">
                <a:solidFill>
                  <a:srgbClr val="FF0000"/>
                </a:solidFill>
              </a:rPr>
              <a:t>Italian</a:t>
            </a:r>
            <a:r>
              <a:rPr lang="hr-HR" sz="2200" dirty="0"/>
              <a:t> </a:t>
            </a:r>
            <a:r>
              <a:rPr lang="hr-HR" sz="2200" dirty="0" err="1"/>
              <a:t>and</a:t>
            </a:r>
            <a:r>
              <a:rPr lang="hr-HR" sz="2200" dirty="0"/>
              <a:t> </a:t>
            </a:r>
            <a:r>
              <a:rPr lang="hr-HR" sz="2200" dirty="0" err="1">
                <a:solidFill>
                  <a:srgbClr val="FF0000"/>
                </a:solidFill>
              </a:rPr>
              <a:t>Greman</a:t>
            </a:r>
            <a:r>
              <a:rPr lang="hr-HR" sz="2200" dirty="0"/>
              <a:t>.)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/>
                </a:solidFill>
              </a:rPr>
              <a:t> nazivima školskih predmeta </a:t>
            </a:r>
            <a:r>
              <a:rPr lang="hr-HR" sz="2200" dirty="0"/>
              <a:t>(Music, Art, PE)</a:t>
            </a:r>
            <a:r>
              <a:rPr lang="hr-HR" sz="2200" dirty="0">
                <a:solidFill>
                  <a:schemeClr val="accent1"/>
                </a:solidFill>
              </a:rPr>
              <a:t>.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30077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63235E-AE42-B90D-E1A9-DAEBDB39C6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01"/>
            <a:ext cx="4971494" cy="69398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AD6A9-49C5-06F1-690D-6AE4EB0F4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3134" y="221943"/>
            <a:ext cx="5920666" cy="5770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400" b="1" dirty="0" err="1"/>
              <a:t>Fill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the</a:t>
            </a:r>
            <a:r>
              <a:rPr lang="hr-HR" sz="2400" b="1" dirty="0"/>
              <a:t> </a:t>
            </a:r>
            <a:r>
              <a:rPr lang="hr-HR" sz="2400" b="1" dirty="0" err="1"/>
              <a:t>fact</a:t>
            </a:r>
            <a:r>
              <a:rPr lang="hr-HR" sz="2400" b="1" dirty="0"/>
              <a:t> file </a:t>
            </a:r>
            <a:r>
              <a:rPr lang="hr-HR" sz="2400" b="1" dirty="0" err="1"/>
              <a:t>about</a:t>
            </a:r>
            <a:r>
              <a:rPr lang="hr-HR" sz="2400" b="1" dirty="0"/>
              <a:t> </a:t>
            </a:r>
            <a:r>
              <a:rPr lang="hr-HR" sz="2400" b="1" dirty="0" err="1"/>
              <a:t>your</a:t>
            </a:r>
            <a:r>
              <a:rPr lang="hr-HR" sz="2400" b="1" dirty="0"/>
              <a:t> </a:t>
            </a:r>
            <a:r>
              <a:rPr lang="hr-HR" sz="2400" b="1" dirty="0" err="1"/>
              <a:t>friend</a:t>
            </a:r>
            <a:r>
              <a:rPr lang="hr-HR" sz="2400" b="1" dirty="0"/>
              <a:t> </a:t>
            </a:r>
            <a:r>
              <a:rPr lang="hr-HR" sz="2400" b="1" dirty="0" err="1"/>
              <a:t>in</a:t>
            </a:r>
            <a:r>
              <a:rPr lang="hr-HR" sz="2400" b="1" dirty="0"/>
              <a:t> </a:t>
            </a:r>
            <a:r>
              <a:rPr lang="hr-HR" sz="2400" b="1" dirty="0" err="1"/>
              <a:t>Task</a:t>
            </a:r>
            <a:r>
              <a:rPr lang="hr-HR" sz="2400" b="1" dirty="0"/>
              <a:t> 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6D93A-772C-0848-473F-31B8F161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14" y="1312164"/>
            <a:ext cx="5478004" cy="3986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3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F44E4E-8834-3447-11A8-A4A381E4A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548545" cy="687413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FEBEF-EF48-D7D2-2B25-DFF845471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015"/>
            <a:ext cx="5770486" cy="6209907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hr-HR" b="1" dirty="0"/>
              <a:t>Who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who</a:t>
            </a:r>
            <a:r>
              <a:rPr lang="hr-HR" b="1" dirty="0"/>
              <a:t>? </a:t>
            </a: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pairs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 Be </a:t>
            </a:r>
            <a:r>
              <a:rPr lang="hr-HR" b="1" dirty="0" err="1"/>
              <a:t>careful</a:t>
            </a:r>
            <a:r>
              <a:rPr lang="hr-HR" b="1" dirty="0"/>
              <a:t>, </a:t>
            </a:r>
            <a:r>
              <a:rPr lang="hr-HR" b="1" dirty="0" err="1"/>
              <a:t>there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one word </a:t>
            </a:r>
            <a:r>
              <a:rPr lang="hr-HR" b="1" dirty="0" err="1"/>
              <a:t>without</a:t>
            </a:r>
            <a:r>
              <a:rPr lang="hr-HR" b="1" dirty="0"/>
              <a:t> a </a:t>
            </a:r>
            <a:r>
              <a:rPr lang="hr-HR" b="1" dirty="0" err="1"/>
              <a:t>pair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sz="2000" b="1" dirty="0" err="1"/>
              <a:t>Let’s</a:t>
            </a:r>
            <a:r>
              <a:rPr lang="hr-HR" sz="2000" b="1" dirty="0"/>
              <a:t> </a:t>
            </a:r>
            <a:r>
              <a:rPr lang="hr-HR" sz="2000" b="1" dirty="0" err="1"/>
              <a:t>revise</a:t>
            </a:r>
            <a:r>
              <a:rPr lang="hr-HR" sz="2000" b="1" dirty="0"/>
              <a:t>!</a:t>
            </a:r>
          </a:p>
          <a:p>
            <a:pPr marL="0" indent="0" algn="just">
              <a:buNone/>
            </a:pPr>
            <a:r>
              <a:rPr lang="hr-HR" sz="2000" b="1" dirty="0" err="1"/>
              <a:t>aunt</a:t>
            </a:r>
            <a:r>
              <a:rPr lang="hr-HR" sz="2000" b="1" dirty="0"/>
              <a:t> – </a:t>
            </a:r>
            <a:r>
              <a:rPr lang="hr-HR" sz="2000" dirty="0">
                <a:solidFill>
                  <a:schemeClr val="accent1"/>
                </a:solidFill>
              </a:rPr>
              <a:t>tetka, ujna, strina</a:t>
            </a:r>
          </a:p>
          <a:p>
            <a:pPr marL="0" indent="0" algn="just">
              <a:buNone/>
            </a:pPr>
            <a:r>
              <a:rPr lang="hr-HR" sz="2000" b="1" dirty="0" err="1"/>
              <a:t>grandpa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djed</a:t>
            </a:r>
          </a:p>
          <a:p>
            <a:pPr marL="0" indent="0" algn="just">
              <a:buNone/>
            </a:pPr>
            <a:r>
              <a:rPr lang="hr-HR" sz="2000" b="1" dirty="0" err="1"/>
              <a:t>daughter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kćer</a:t>
            </a:r>
          </a:p>
          <a:p>
            <a:pPr marL="0" indent="0" algn="just">
              <a:buNone/>
            </a:pPr>
            <a:r>
              <a:rPr lang="hr-HR" sz="2000" b="1" dirty="0" err="1"/>
              <a:t>brother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brat</a:t>
            </a:r>
          </a:p>
          <a:p>
            <a:pPr marL="0" indent="0" algn="just">
              <a:buNone/>
            </a:pPr>
            <a:r>
              <a:rPr lang="hr-HR" sz="2000" b="1" dirty="0" err="1"/>
              <a:t>nephew</a:t>
            </a:r>
            <a:r>
              <a:rPr lang="hr-HR" sz="2000" dirty="0"/>
              <a:t> – </a:t>
            </a:r>
            <a:r>
              <a:rPr lang="hr-HR" sz="2000" dirty="0">
                <a:solidFill>
                  <a:schemeClr val="accent1"/>
                </a:solidFill>
              </a:rPr>
              <a:t>nećak</a:t>
            </a:r>
          </a:p>
          <a:p>
            <a:pPr marL="0" indent="0" algn="just">
              <a:buNone/>
            </a:pPr>
            <a:r>
              <a:rPr lang="hr-HR" sz="2000" b="1" dirty="0" err="1"/>
              <a:t>wife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žena</a:t>
            </a:r>
          </a:p>
          <a:p>
            <a:pPr marL="0" indent="0" algn="just">
              <a:buNone/>
            </a:pPr>
            <a:r>
              <a:rPr lang="hr-HR" sz="2000" b="1" dirty="0" err="1"/>
              <a:t>dad</a:t>
            </a:r>
            <a:r>
              <a:rPr lang="hr-HR" sz="2000" b="1" dirty="0"/>
              <a:t>  </a:t>
            </a:r>
            <a:r>
              <a:rPr lang="hr-HR" sz="2000" dirty="0"/>
              <a:t>- </a:t>
            </a:r>
            <a:r>
              <a:rPr lang="hr-HR" sz="2000" dirty="0">
                <a:solidFill>
                  <a:schemeClr val="accent1"/>
                </a:solidFill>
              </a:rPr>
              <a:t>tata </a:t>
            </a:r>
          </a:p>
          <a:p>
            <a:pPr marL="0" indent="0" algn="just">
              <a:buNone/>
            </a:pPr>
            <a:r>
              <a:rPr lang="hr-HR" sz="2000" b="1" dirty="0" err="1"/>
              <a:t>stepmother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pomajka, maćeha</a:t>
            </a:r>
          </a:p>
          <a:p>
            <a:pPr marL="0" indent="0" algn="just">
              <a:buNone/>
            </a:pPr>
            <a:r>
              <a:rPr lang="hr-HR" sz="2000" b="1" dirty="0" err="1"/>
              <a:t>uncle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ujak, stric</a:t>
            </a:r>
          </a:p>
          <a:p>
            <a:pPr marL="0" indent="0" algn="just">
              <a:buNone/>
            </a:pPr>
            <a:r>
              <a:rPr lang="hr-HR" sz="2000" b="1" dirty="0" err="1"/>
              <a:t>son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sin</a:t>
            </a:r>
          </a:p>
          <a:p>
            <a:pPr marL="0" indent="0" algn="just">
              <a:buNone/>
            </a:pPr>
            <a:r>
              <a:rPr lang="hr-HR" sz="2000" b="1" dirty="0" err="1"/>
              <a:t>husband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muž</a:t>
            </a:r>
          </a:p>
          <a:p>
            <a:pPr marL="0" indent="0" algn="just">
              <a:buNone/>
            </a:pPr>
            <a:r>
              <a:rPr lang="hr-HR" sz="2000" b="1" dirty="0" err="1"/>
              <a:t>mum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mama</a:t>
            </a:r>
          </a:p>
          <a:p>
            <a:pPr marL="0" indent="0" algn="just">
              <a:buNone/>
            </a:pPr>
            <a:r>
              <a:rPr lang="hr-HR" sz="2000" b="1" dirty="0" err="1"/>
              <a:t>cousin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bratić, sestrična, rođak</a:t>
            </a:r>
          </a:p>
          <a:p>
            <a:pPr marL="0" indent="0" algn="just">
              <a:buNone/>
            </a:pPr>
            <a:r>
              <a:rPr lang="hr-HR" sz="2000" b="1" dirty="0" err="1"/>
              <a:t>sister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sestra</a:t>
            </a:r>
          </a:p>
          <a:p>
            <a:pPr marL="0" indent="0" algn="just">
              <a:buNone/>
            </a:pPr>
            <a:r>
              <a:rPr lang="hr-HR" sz="2000" b="1" dirty="0" err="1"/>
              <a:t>niece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nećakinja</a:t>
            </a:r>
          </a:p>
          <a:p>
            <a:pPr marL="0" indent="0" algn="just">
              <a:buNone/>
            </a:pPr>
            <a:r>
              <a:rPr lang="hr-HR" sz="2000" b="1" dirty="0" err="1"/>
              <a:t>stepfather</a:t>
            </a:r>
            <a:r>
              <a:rPr lang="hr-HR" sz="2000" b="1" dirty="0"/>
              <a:t>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očuh, poočim</a:t>
            </a:r>
          </a:p>
          <a:p>
            <a:pPr marL="0" indent="0" algn="just">
              <a:buNone/>
            </a:pPr>
            <a:r>
              <a:rPr lang="hr-HR" sz="2000" b="1" dirty="0" err="1"/>
              <a:t>grandma</a:t>
            </a:r>
            <a:r>
              <a:rPr lang="hr-HR" sz="2000" dirty="0">
                <a:solidFill>
                  <a:schemeClr val="accent1"/>
                </a:solidFill>
              </a:rPr>
              <a:t> – baka </a:t>
            </a: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3DD8D-38B1-1799-1BEC-5556941EF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r="4810"/>
          <a:stretch/>
        </p:blipFill>
        <p:spPr>
          <a:xfrm>
            <a:off x="-1" y="1632419"/>
            <a:ext cx="6075910" cy="2847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DBC426-32F8-1BC8-01C1-20A82AA0619D}"/>
              </a:ext>
            </a:extLst>
          </p:cNvPr>
          <p:cNvSpPr txBox="1"/>
          <p:nvPr/>
        </p:nvSpPr>
        <p:spPr>
          <a:xfrm>
            <a:off x="8700116" y="6294245"/>
            <a:ext cx="2459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/>
              <a:t>Check</a:t>
            </a:r>
            <a:r>
              <a:rPr lang="hr-HR" sz="24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60A6F-D161-8BFA-8176-B133BD6FA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" y="2219419"/>
            <a:ext cx="6075910" cy="2260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4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4EA27E-8443-E452-F955-7A4B13471A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58"/>
            <a:ext cx="5181600" cy="687085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165CE-DC58-93BE-C733-47291D97D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213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odd</a:t>
            </a:r>
            <a:r>
              <a:rPr lang="hr-HR" b="1" dirty="0"/>
              <a:t> one </a:t>
            </a:r>
            <a:r>
              <a:rPr lang="hr-HR" b="1" dirty="0" err="1"/>
              <a:t>out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1. </a:t>
            </a: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0499D-CA1E-5030-67A2-9110A252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2" y="787499"/>
            <a:ext cx="3672434" cy="5240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B01591-C4FB-F588-B679-733D9E6B3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46" y="976545"/>
            <a:ext cx="922580" cy="472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5377FD-3E45-4B33-19AC-DFB10AD83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13" y="1288743"/>
            <a:ext cx="1120065" cy="47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51D392-4D16-3190-B034-AE34BAA75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79" y="1669002"/>
            <a:ext cx="668398" cy="32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F7A558-A381-0E72-5A3F-697142938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9" y="1833585"/>
            <a:ext cx="1120065" cy="472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FD5ED8-A16B-A56B-5A7A-D0B840AA9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4" y="2141952"/>
            <a:ext cx="750869" cy="4729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0E96F9-2599-64F8-02B9-5B010B48EAD4}"/>
              </a:ext>
            </a:extLst>
          </p:cNvPr>
          <p:cNvSpPr txBox="1"/>
          <p:nvPr/>
        </p:nvSpPr>
        <p:spPr>
          <a:xfrm>
            <a:off x="6096000" y="2614902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Which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1 are </a:t>
            </a:r>
            <a:r>
              <a:rPr lang="hr-HR" sz="2800" b="1" dirty="0" err="1"/>
              <a:t>spelt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a </a:t>
            </a:r>
            <a:r>
              <a:rPr lang="hr-HR" sz="2800" b="1" dirty="0" err="1"/>
              <a:t>capital</a:t>
            </a:r>
            <a:r>
              <a:rPr lang="hr-HR" sz="2800" b="1" dirty="0"/>
              <a:t> </a:t>
            </a:r>
            <a:r>
              <a:rPr lang="hr-HR" sz="2800" b="1" dirty="0" err="1"/>
              <a:t>letter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English? </a:t>
            </a:r>
            <a:r>
              <a:rPr lang="hr-HR" sz="2800" b="1" dirty="0" err="1"/>
              <a:t>Underline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87C9E0-2C9E-DFC4-665E-2422E40F1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23" y="3666521"/>
            <a:ext cx="2209804" cy="6667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CD8959-A4D0-849E-7465-896BFE003A48}"/>
              </a:ext>
            </a:extLst>
          </p:cNvPr>
          <p:cNvSpPr txBox="1"/>
          <p:nvPr/>
        </p:nvSpPr>
        <p:spPr>
          <a:xfrm>
            <a:off x="6096000" y="4543471"/>
            <a:ext cx="5556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Sort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words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1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them</a:t>
            </a:r>
            <a:r>
              <a:rPr lang="hr-HR" sz="2800" b="1" dirty="0"/>
              <a:t> </a:t>
            </a:r>
            <a:r>
              <a:rPr lang="hr-HR" sz="2800" b="1" dirty="0" err="1"/>
              <a:t>down</a:t>
            </a:r>
            <a:r>
              <a:rPr lang="hr-HR" sz="2800" b="1" dirty="0"/>
              <a:t> on </a:t>
            </a:r>
            <a:r>
              <a:rPr lang="hr-HR" sz="2800" b="1" dirty="0" err="1"/>
              <a:t>gaps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AB58E-1012-528D-8DD9-47EDC9AB068C}"/>
              </a:ext>
            </a:extLst>
          </p:cNvPr>
          <p:cNvSpPr txBox="1"/>
          <p:nvPr/>
        </p:nvSpPr>
        <p:spPr>
          <a:xfrm>
            <a:off x="6096000" y="5766328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1158A8-91E2-1463-DBEA-439262BF5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6" y="3516323"/>
            <a:ext cx="3571525" cy="250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4EA27E-8443-E452-F955-7A4B13471A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58"/>
            <a:ext cx="5181600" cy="687085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165CE-DC58-93BE-C733-47291D97D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92133"/>
            <a:ext cx="5276295" cy="899820"/>
          </a:xfrm>
        </p:spPr>
        <p:txBody>
          <a:bodyPr/>
          <a:lstStyle/>
          <a:p>
            <a:pPr marL="0" indent="0" algn="just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4 for </a:t>
            </a:r>
            <a:r>
              <a:rPr lang="hr-HR" b="1" dirty="0" err="1"/>
              <a:t>homework</a:t>
            </a:r>
            <a:r>
              <a:rPr lang="hr-HR" b="1" dirty="0"/>
              <a:t>.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rules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E96F9-2599-64F8-02B9-5B010B48EAD4}"/>
              </a:ext>
            </a:extLst>
          </p:cNvPr>
          <p:cNvSpPr txBox="1"/>
          <p:nvPr/>
        </p:nvSpPr>
        <p:spPr>
          <a:xfrm>
            <a:off x="6095999" y="1468190"/>
            <a:ext cx="527629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/>
              <a:t>How </a:t>
            </a:r>
            <a:r>
              <a:rPr lang="hr-HR" sz="2800" b="1" dirty="0" err="1"/>
              <a:t>much</a:t>
            </a:r>
            <a:r>
              <a:rPr lang="hr-HR" sz="2800" b="1" dirty="0"/>
              <a:t> do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remember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Emma’s</a:t>
            </a:r>
            <a:r>
              <a:rPr lang="hr-HR" sz="2800" b="1" dirty="0"/>
              <a:t> </a:t>
            </a:r>
            <a:r>
              <a:rPr lang="hr-HR" sz="2800" b="1" dirty="0" err="1"/>
              <a:t>friends</a:t>
            </a:r>
            <a:r>
              <a:rPr lang="hr-HR" sz="2800" b="1" dirty="0"/>
              <a:t>? </a:t>
            </a:r>
            <a:r>
              <a:rPr lang="hr-HR" sz="2800" b="1" dirty="0" err="1"/>
              <a:t>Ask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friend</a:t>
            </a:r>
            <a:r>
              <a:rPr lang="hr-HR" sz="2800" b="1" dirty="0"/>
              <a:t> one </a:t>
            </a:r>
            <a:r>
              <a:rPr lang="hr-HR" sz="2800" b="1" dirty="0" err="1"/>
              <a:t>question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each</a:t>
            </a:r>
            <a:r>
              <a:rPr lang="hr-HR" sz="2800" b="1" dirty="0"/>
              <a:t> </a:t>
            </a:r>
            <a:r>
              <a:rPr lang="hr-HR" sz="2800" b="1" dirty="0" err="1"/>
              <a:t>group</a:t>
            </a:r>
            <a:r>
              <a:rPr lang="hr-HR" sz="2800" b="1" dirty="0"/>
              <a:t>.</a:t>
            </a:r>
          </a:p>
          <a:p>
            <a:pPr algn="just"/>
            <a:endParaRPr lang="hr-HR" sz="2800" b="1" dirty="0"/>
          </a:p>
          <a:p>
            <a:pPr algn="just"/>
            <a:endParaRPr lang="hr-HR" sz="2800" b="1" dirty="0"/>
          </a:p>
          <a:p>
            <a:pPr algn="just"/>
            <a:endParaRPr lang="hr-HR" sz="2800" b="1" dirty="0"/>
          </a:p>
          <a:p>
            <a:pPr algn="just"/>
            <a:r>
              <a:rPr lang="hr-HR" sz="2000" dirty="0">
                <a:solidFill>
                  <a:srgbClr val="FF0000"/>
                </a:solidFill>
              </a:rPr>
              <a:t>QUESTION WORDS </a:t>
            </a:r>
            <a:r>
              <a:rPr lang="hr-HR" sz="2000" dirty="0"/>
              <a:t>– </a:t>
            </a:r>
            <a:r>
              <a:rPr lang="hr-HR" sz="2000" dirty="0">
                <a:solidFill>
                  <a:schemeClr val="accent1"/>
                </a:solidFill>
              </a:rPr>
              <a:t>UPITNE RIJEČI (U engleskom jeziku se koriste za postavljanje pitanja. U upitnim rečenicama upitna riječ je na prvom mjestu, prije pomoćnog glagola.)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DF27B-11C9-91BE-E740-7F2FAFB0F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3" y="986933"/>
            <a:ext cx="4247295" cy="4020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37711F-75BB-ED33-A290-978A70C69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" y="986933"/>
            <a:ext cx="5699345" cy="4059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63C85C-3B49-45A5-933D-22EFEA409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24" y="4120947"/>
            <a:ext cx="2651990" cy="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550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pages</a:t>
            </a:r>
            <a:r>
              <a:rPr lang="hr-HR" i="1" dirty="0"/>
              <a:t> 14 </a:t>
            </a:r>
            <a:r>
              <a:rPr lang="hr-HR" i="1" dirty="0" err="1"/>
              <a:t>and</a:t>
            </a:r>
            <a:r>
              <a:rPr lang="hr-HR" i="1" dirty="0"/>
              <a:t> 15.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2F73FE-7992-426E-64EB-80DE5518CA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279" y="991559"/>
            <a:ext cx="3865484" cy="554684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48A1F-4240-BF15-4DA9-5512808B2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7618" y="1442113"/>
            <a:ext cx="5281103" cy="107914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E. </a:t>
            </a:r>
          </a:p>
          <a:p>
            <a:pPr marL="0" indent="0" algn="just">
              <a:buNone/>
            </a:pPr>
            <a:r>
              <a:rPr lang="hr-HR" b="1" dirty="0"/>
              <a:t>Use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bracktes</a:t>
            </a:r>
            <a:r>
              <a:rPr lang="hr-HR" b="1" dirty="0"/>
              <a:t> to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.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EC18980-7AC9-6299-3434-3005218A4D08}"/>
              </a:ext>
            </a:extLst>
          </p:cNvPr>
          <p:cNvSpPr txBox="1">
            <a:spLocks/>
          </p:cNvSpPr>
          <p:nvPr/>
        </p:nvSpPr>
        <p:spPr>
          <a:xfrm>
            <a:off x="6063898" y="2704379"/>
            <a:ext cx="1789221" cy="439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F8015-5E7A-5DF3-39F8-05C4514F1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062581"/>
            <a:ext cx="4230502" cy="4223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01209-5F9D-E634-2863-CDB356131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6" y="1062580"/>
            <a:ext cx="4818350" cy="4223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7A17226-B22C-1374-65BA-0EE4C10E92F3}"/>
              </a:ext>
            </a:extLst>
          </p:cNvPr>
          <p:cNvSpPr txBox="1">
            <a:spLocks/>
          </p:cNvSpPr>
          <p:nvPr/>
        </p:nvSpPr>
        <p:spPr>
          <a:xfrm>
            <a:off x="5987617" y="3246662"/>
            <a:ext cx="5366183" cy="15384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 err="1"/>
              <a:t>Look</a:t>
            </a:r>
            <a:r>
              <a:rPr lang="hr-HR" sz="2600" b="1" dirty="0"/>
              <a:t> at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pictures</a:t>
            </a:r>
            <a:r>
              <a:rPr lang="hr-HR" sz="2600" b="1" dirty="0"/>
              <a:t> </a:t>
            </a:r>
            <a:r>
              <a:rPr lang="hr-HR" sz="2600" b="1" dirty="0" err="1"/>
              <a:t>and</a:t>
            </a:r>
            <a:r>
              <a:rPr lang="hr-HR" sz="2600" b="1" dirty="0"/>
              <a:t> </a:t>
            </a:r>
            <a:r>
              <a:rPr lang="hr-HR" sz="2600" b="1" dirty="0" err="1"/>
              <a:t>finish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senteces</a:t>
            </a:r>
            <a:r>
              <a:rPr lang="hr-HR" sz="2600" b="1" dirty="0"/>
              <a:t> </a:t>
            </a:r>
            <a:r>
              <a:rPr lang="hr-HR" sz="2600" b="1" dirty="0" err="1"/>
              <a:t>about</a:t>
            </a:r>
            <a:r>
              <a:rPr lang="hr-HR" sz="2600" b="1" dirty="0"/>
              <a:t> </a:t>
            </a:r>
            <a:r>
              <a:rPr lang="hr-HR" sz="2600" b="1" dirty="0">
                <a:solidFill>
                  <a:srgbClr val="FF0000"/>
                </a:solidFill>
              </a:rPr>
              <a:t>QUESTION WORDS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F. </a:t>
            </a:r>
          </a:p>
          <a:p>
            <a:pPr marL="0" indent="0">
              <a:buNone/>
            </a:pPr>
            <a:r>
              <a:rPr lang="hr-HR" sz="2600" b="1" dirty="0"/>
              <a:t>Use </a:t>
            </a:r>
            <a:r>
              <a:rPr lang="hr-HR" sz="2600" b="1" dirty="0" err="1"/>
              <a:t>words</a:t>
            </a:r>
            <a:r>
              <a:rPr lang="hr-HR" sz="2600" b="1" dirty="0"/>
              <a:t> </a:t>
            </a:r>
            <a:r>
              <a:rPr lang="hr-HR" sz="2600" b="1" dirty="0" err="1"/>
              <a:t>from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box</a:t>
            </a:r>
            <a:r>
              <a:rPr lang="hr-HR" sz="2600" b="1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1B0AC4-C71E-AD22-49AF-84A34C208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" y="2206876"/>
            <a:ext cx="5690586" cy="3435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830A7CA-1B1C-CEFB-9F75-DBA328FC274C}"/>
              </a:ext>
            </a:extLst>
          </p:cNvPr>
          <p:cNvSpPr txBox="1">
            <a:spLocks/>
          </p:cNvSpPr>
          <p:nvPr/>
        </p:nvSpPr>
        <p:spPr>
          <a:xfrm>
            <a:off x="6092668" y="5070514"/>
            <a:ext cx="1789221" cy="439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365186-8435-6C93-6205-89ECC173C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" y="2206876"/>
            <a:ext cx="5641382" cy="34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42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 </a:t>
            </a:r>
            <a:r>
              <a:rPr lang="hr-HR" i="1" dirty="0" err="1"/>
              <a:t>pages</a:t>
            </a:r>
            <a:r>
              <a:rPr lang="hr-HR" i="1" dirty="0"/>
              <a:t> 14 </a:t>
            </a:r>
            <a:r>
              <a:rPr lang="hr-HR" i="1" dirty="0" err="1"/>
              <a:t>and</a:t>
            </a:r>
            <a:r>
              <a:rPr lang="hr-HR" i="1" dirty="0"/>
              <a:t> 15.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2F73FE-7992-426E-64EB-80DE5518CA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"/>
          <a:stretch/>
        </p:blipFill>
        <p:spPr>
          <a:xfrm>
            <a:off x="1056444" y="1003921"/>
            <a:ext cx="3826274" cy="552212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48A1F-4240-BF15-4DA9-5512808B2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387" y="1347533"/>
            <a:ext cx="5281103" cy="7642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question</a:t>
            </a:r>
            <a:r>
              <a:rPr lang="hr-HR" b="1" dirty="0"/>
              <a:t> word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G.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EC18980-7AC9-6299-3434-3005218A4D08}"/>
              </a:ext>
            </a:extLst>
          </p:cNvPr>
          <p:cNvSpPr txBox="1">
            <a:spLocks/>
          </p:cNvSpPr>
          <p:nvPr/>
        </p:nvSpPr>
        <p:spPr>
          <a:xfrm>
            <a:off x="6271052" y="2144813"/>
            <a:ext cx="1789221" cy="439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7A17226-B22C-1374-65BA-0EE4C10E92F3}"/>
              </a:ext>
            </a:extLst>
          </p:cNvPr>
          <p:cNvSpPr txBox="1">
            <a:spLocks/>
          </p:cNvSpPr>
          <p:nvPr/>
        </p:nvSpPr>
        <p:spPr>
          <a:xfrm>
            <a:off x="6276654" y="3168843"/>
            <a:ext cx="5366183" cy="15384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H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right</a:t>
            </a:r>
            <a:r>
              <a:rPr lang="hr-HR" b="1" dirty="0"/>
              <a:t> </a:t>
            </a:r>
            <a:r>
              <a:rPr lang="hr-HR" b="1" dirty="0" err="1"/>
              <a:t>question</a:t>
            </a:r>
            <a:r>
              <a:rPr lang="hr-HR" b="1" dirty="0"/>
              <a:t> word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. Use </a:t>
            </a:r>
            <a:r>
              <a:rPr lang="hr-HR" b="1" dirty="0" err="1"/>
              <a:t>each</a:t>
            </a:r>
            <a:r>
              <a:rPr lang="hr-HR" b="1" dirty="0"/>
              <a:t> </a:t>
            </a:r>
            <a:r>
              <a:rPr lang="hr-HR" b="1" dirty="0" err="1"/>
              <a:t>question</a:t>
            </a:r>
            <a:r>
              <a:rPr lang="hr-HR" b="1" dirty="0"/>
              <a:t> word </a:t>
            </a:r>
            <a:r>
              <a:rPr lang="hr-HR" b="1" dirty="0" err="1"/>
              <a:t>twice</a:t>
            </a:r>
            <a:r>
              <a:rPr lang="hr-HR" b="1" dirty="0"/>
              <a:t>.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830A7CA-1B1C-CEFB-9F75-DBA328FC274C}"/>
              </a:ext>
            </a:extLst>
          </p:cNvPr>
          <p:cNvSpPr txBox="1">
            <a:spLocks/>
          </p:cNvSpPr>
          <p:nvPr/>
        </p:nvSpPr>
        <p:spPr>
          <a:xfrm>
            <a:off x="6329037" y="4707244"/>
            <a:ext cx="1789221" cy="439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6EF4B-AF30-A4DC-1A7A-D99753505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9" y="2422350"/>
            <a:ext cx="5366183" cy="1593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4D893-BBCB-862F-DDC7-A37B9736E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7" y="2894120"/>
            <a:ext cx="5212943" cy="1081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73DDFA-B465-6BC4-95F2-9809A289C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" y="1867436"/>
            <a:ext cx="5913632" cy="3795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AAEC82-2973-8A1D-17AA-711958C40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9" y="2318420"/>
            <a:ext cx="4054191" cy="33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B6EC-9E5E-932B-984D-4349D4696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 err="1"/>
              <a:t>Now</a:t>
            </a:r>
            <a:r>
              <a:rPr lang="hr-HR" sz="3600" b="1" dirty="0"/>
              <a:t> </a:t>
            </a:r>
            <a:r>
              <a:rPr lang="hr-HR" sz="3600" b="1" dirty="0" err="1"/>
              <a:t>let’s</a:t>
            </a:r>
            <a:r>
              <a:rPr lang="hr-HR" sz="3600" b="1" dirty="0"/>
              <a:t> </a:t>
            </a:r>
            <a:r>
              <a:rPr lang="hr-HR" sz="3600" b="1" dirty="0" err="1"/>
              <a:t>play</a:t>
            </a:r>
            <a:r>
              <a:rPr lang="hr-HR" sz="3600" b="1" dirty="0"/>
              <a:t> a game </a:t>
            </a:r>
            <a:r>
              <a:rPr lang="hr-HR" sz="3600" b="1" dirty="0" err="1"/>
              <a:t>and</a:t>
            </a:r>
            <a:r>
              <a:rPr lang="hr-HR" sz="3600" b="1" dirty="0"/>
              <a:t> </a:t>
            </a:r>
            <a:r>
              <a:rPr lang="hr-HR" sz="3600" b="1" dirty="0" err="1"/>
              <a:t>revise</a:t>
            </a:r>
            <a:r>
              <a:rPr lang="hr-HR" sz="3600" b="1" dirty="0"/>
              <a:t> </a:t>
            </a:r>
            <a:r>
              <a:rPr lang="hr-HR" sz="3600" b="1" dirty="0" err="1"/>
              <a:t>family</a:t>
            </a:r>
            <a:r>
              <a:rPr lang="hr-HR" sz="3600" b="1" dirty="0"/>
              <a:t> </a:t>
            </a:r>
            <a:r>
              <a:rPr lang="hr-HR" sz="3600" b="1" dirty="0" err="1"/>
              <a:t>members</a:t>
            </a:r>
            <a:r>
              <a:rPr lang="hr-HR" sz="3600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048FB-461B-8EEC-0792-E5F130B1D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3120" y="1849083"/>
            <a:ext cx="556408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hlinkClick r:id="rId2"/>
              </a:rPr>
              <a:t>https://wordwall.net/play/510/593/427</a:t>
            </a:r>
            <a:r>
              <a:rPr lang="hr-HR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634788-36D5-5FFE-FFE1-D2613861F1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2" y="1825625"/>
            <a:ext cx="5801785" cy="4351338"/>
          </a:xfrm>
        </p:spPr>
      </p:pic>
    </p:spTree>
    <p:extLst>
      <p:ext uri="{BB962C8B-B14F-4D97-AF65-F5344CB8AC3E}">
        <p14:creationId xmlns:p14="http://schemas.microsoft.com/office/powerpoint/2010/main" val="14992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F44E4E-8834-3447-11A8-A4A381E4A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548545" cy="687413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FEBEF-EF48-D7D2-2B25-DFF845471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016"/>
            <a:ext cx="5770486" cy="13094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roles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have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family</a:t>
            </a:r>
            <a:r>
              <a:rPr lang="hr-HR" b="1" dirty="0"/>
              <a:t>. For </a:t>
            </a:r>
            <a:r>
              <a:rPr lang="hr-HR" b="1" dirty="0" err="1"/>
              <a:t>example</a:t>
            </a:r>
            <a:r>
              <a:rPr lang="hr-HR" b="1" dirty="0"/>
              <a:t>, </a:t>
            </a:r>
            <a:r>
              <a:rPr lang="hr-HR" b="1" i="1" dirty="0" err="1"/>
              <a:t>I’m</a:t>
            </a:r>
            <a:r>
              <a:rPr lang="hr-HR" b="1" i="1" dirty="0"/>
              <a:t> a </a:t>
            </a:r>
            <a:r>
              <a:rPr lang="hr-HR" b="1" i="1" dirty="0" err="1"/>
              <a:t>daughter</a:t>
            </a:r>
            <a:r>
              <a:rPr lang="hr-HR" b="1" i="1" dirty="0"/>
              <a:t>/ a </a:t>
            </a:r>
            <a:r>
              <a:rPr lang="hr-HR" b="1" i="1" dirty="0" err="1"/>
              <a:t>son</a:t>
            </a:r>
            <a:r>
              <a:rPr lang="hr-HR" b="1" i="1" dirty="0"/>
              <a:t>….</a:t>
            </a: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AA9BE-4297-6DD3-FC52-7A1A6D257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2"/>
          <a:stretch/>
        </p:blipFill>
        <p:spPr>
          <a:xfrm>
            <a:off x="64268" y="2136107"/>
            <a:ext cx="5420007" cy="3260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95FC5E-8D3C-1D15-90C7-1590D6926B77}"/>
              </a:ext>
            </a:extLst>
          </p:cNvPr>
          <p:cNvSpPr txBox="1"/>
          <p:nvPr/>
        </p:nvSpPr>
        <p:spPr>
          <a:xfrm>
            <a:off x="6169981" y="2313683"/>
            <a:ext cx="56965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three</a:t>
            </a:r>
            <a:r>
              <a:rPr lang="hr-HR" sz="2800" b="1" dirty="0"/>
              <a:t> </a:t>
            </a:r>
            <a:r>
              <a:rPr lang="hr-HR" sz="2800" b="1" dirty="0" err="1"/>
              <a:t>names</a:t>
            </a:r>
            <a:r>
              <a:rPr lang="hr-HR" sz="2800" b="1" dirty="0"/>
              <a:t> </a:t>
            </a:r>
            <a:r>
              <a:rPr lang="hr-HR" sz="2800" b="1" dirty="0" err="1"/>
              <a:t>from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family</a:t>
            </a:r>
            <a:r>
              <a:rPr lang="hr-HR" sz="2800" b="1" dirty="0"/>
              <a:t>. </a:t>
            </a:r>
            <a:r>
              <a:rPr lang="hr-HR" sz="2800" b="1" dirty="0" err="1"/>
              <a:t>Then</a:t>
            </a:r>
            <a:r>
              <a:rPr lang="hr-HR" sz="2800" b="1" dirty="0"/>
              <a:t> </a:t>
            </a:r>
            <a:r>
              <a:rPr lang="hr-HR" sz="2800" b="1" dirty="0" err="1"/>
              <a:t>look</a:t>
            </a:r>
            <a:r>
              <a:rPr lang="hr-HR" sz="2800" b="1" dirty="0"/>
              <a:t> at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C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play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friend</a:t>
            </a:r>
            <a:r>
              <a:rPr lang="hr-HR" sz="2800" b="1" dirty="0"/>
              <a:t>. </a:t>
            </a:r>
            <a:r>
              <a:rPr lang="hr-HR" sz="2800" b="1" dirty="0" err="1"/>
              <a:t>Try</a:t>
            </a:r>
            <a:r>
              <a:rPr lang="hr-HR" sz="2800" b="1" dirty="0"/>
              <a:t> to </a:t>
            </a:r>
            <a:r>
              <a:rPr lang="hr-HR" sz="2800" b="1" dirty="0" err="1"/>
              <a:t>guess</a:t>
            </a:r>
            <a:r>
              <a:rPr lang="hr-HR" sz="2800" b="1" dirty="0"/>
              <a:t> </a:t>
            </a:r>
            <a:r>
              <a:rPr lang="hr-HR" sz="2800" b="1" dirty="0" err="1"/>
              <a:t>what</a:t>
            </a:r>
            <a:r>
              <a:rPr lang="hr-HR" sz="2800" b="1" dirty="0"/>
              <a:t> </a:t>
            </a:r>
            <a:r>
              <a:rPr lang="hr-HR" sz="2800" b="1" dirty="0" err="1"/>
              <a:t>family</a:t>
            </a:r>
            <a:r>
              <a:rPr lang="hr-HR" sz="2800" b="1" dirty="0"/>
              <a:t> </a:t>
            </a:r>
            <a:r>
              <a:rPr lang="hr-HR" sz="2800" b="1" dirty="0" err="1"/>
              <a:t>member</a:t>
            </a:r>
            <a:r>
              <a:rPr lang="hr-HR" sz="2800" b="1" dirty="0"/>
              <a:t> </a:t>
            </a:r>
            <a:r>
              <a:rPr lang="hr-HR" sz="2800" b="1" dirty="0" err="1"/>
              <a:t>hides</a:t>
            </a:r>
            <a:r>
              <a:rPr lang="hr-HR" sz="2800" b="1" dirty="0"/>
              <a:t> </a:t>
            </a:r>
            <a:r>
              <a:rPr lang="hr-HR" sz="2800" b="1" dirty="0" err="1"/>
              <a:t>behind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name</a:t>
            </a:r>
            <a:r>
              <a:rPr lang="hr-HR" sz="28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B265BF-F2BF-2115-8F98-0587207C3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11" y="-73518"/>
            <a:ext cx="1661692" cy="1046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D7E7E4-81E0-B117-A289-D6F872E1C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36" y="4560452"/>
            <a:ext cx="1888321" cy="19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6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F44E4E-8834-3447-11A8-A4A381E4A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548545" cy="687413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FEBEF-EF48-D7D2-2B25-DFF845471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015"/>
            <a:ext cx="5696505" cy="200189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r-HR" sz="2600" b="1" dirty="0"/>
              <a:t>Read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words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D. </a:t>
            </a:r>
          </a:p>
          <a:p>
            <a:pPr marL="0" indent="0" algn="just">
              <a:buNone/>
            </a:pPr>
            <a:r>
              <a:rPr lang="hr-HR" sz="2600" b="1" dirty="0" err="1"/>
              <a:t>Copy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words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your</a:t>
            </a:r>
            <a:r>
              <a:rPr lang="hr-HR" sz="2600" b="1" dirty="0"/>
              <a:t> </a:t>
            </a:r>
            <a:r>
              <a:rPr lang="hr-HR" sz="2600" b="1" dirty="0" err="1"/>
              <a:t>notebook</a:t>
            </a:r>
            <a:r>
              <a:rPr lang="hr-HR" sz="2600" b="1" dirty="0"/>
              <a:t> </a:t>
            </a:r>
            <a:r>
              <a:rPr lang="hr-HR" sz="2600" b="1" dirty="0" err="1"/>
              <a:t>and</a:t>
            </a:r>
            <a:r>
              <a:rPr lang="hr-HR" sz="2600" b="1" dirty="0"/>
              <a:t> </a:t>
            </a:r>
            <a:r>
              <a:rPr lang="hr-HR" sz="2600" b="1" dirty="0" err="1"/>
              <a:t>translate</a:t>
            </a:r>
            <a:r>
              <a:rPr lang="hr-HR" sz="2600" b="1" dirty="0"/>
              <a:t> </a:t>
            </a:r>
            <a:r>
              <a:rPr lang="hr-HR" sz="2600" b="1" dirty="0" err="1"/>
              <a:t>them</a:t>
            </a:r>
            <a:r>
              <a:rPr lang="hr-HR" sz="2600" b="1" dirty="0"/>
              <a:t> </a:t>
            </a:r>
            <a:r>
              <a:rPr lang="hr-HR" sz="2600" b="1" dirty="0" err="1"/>
              <a:t>into</a:t>
            </a:r>
            <a:r>
              <a:rPr lang="hr-HR" sz="2600" b="1" dirty="0"/>
              <a:t> Croatian. </a:t>
            </a:r>
          </a:p>
          <a:p>
            <a:pPr marL="0" indent="0" algn="just">
              <a:buNone/>
            </a:pPr>
            <a:r>
              <a:rPr lang="hr-HR" sz="2600" b="1" dirty="0"/>
              <a:t>Use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dictionary</a:t>
            </a:r>
            <a:r>
              <a:rPr lang="hr-HR" sz="2600" b="1" dirty="0"/>
              <a:t> at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back</a:t>
            </a:r>
            <a:r>
              <a:rPr lang="hr-HR" sz="2600" b="1" dirty="0"/>
              <a:t> </a:t>
            </a:r>
            <a:r>
              <a:rPr lang="hr-HR" sz="2600" b="1" dirty="0" err="1"/>
              <a:t>of</a:t>
            </a:r>
            <a:r>
              <a:rPr lang="hr-HR" sz="2600" b="1" dirty="0"/>
              <a:t> </a:t>
            </a:r>
            <a:r>
              <a:rPr lang="hr-HR" sz="2600" b="1" dirty="0" err="1"/>
              <a:t>your</a:t>
            </a:r>
            <a:r>
              <a:rPr lang="hr-HR" sz="2600" b="1" dirty="0"/>
              <a:t> </a:t>
            </a:r>
            <a:r>
              <a:rPr lang="hr-HR" sz="2600" b="1" dirty="0" err="1"/>
              <a:t>book</a:t>
            </a:r>
            <a:r>
              <a:rPr lang="hr-HR" dirty="0"/>
              <a:t>.</a:t>
            </a:r>
            <a:endParaRPr lang="hr-HR" b="1" i="1" dirty="0"/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95FC5E-8D3C-1D15-90C7-1590D6926B77}"/>
              </a:ext>
            </a:extLst>
          </p:cNvPr>
          <p:cNvSpPr txBox="1"/>
          <p:nvPr/>
        </p:nvSpPr>
        <p:spPr>
          <a:xfrm>
            <a:off x="6169981" y="2313683"/>
            <a:ext cx="569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Let’s</a:t>
            </a:r>
            <a:r>
              <a:rPr lang="hr-HR" sz="2800" b="1" dirty="0"/>
              <a:t> </a:t>
            </a:r>
            <a:r>
              <a:rPr lang="hr-HR" sz="2800" b="1" dirty="0" err="1"/>
              <a:t>check</a:t>
            </a:r>
            <a:r>
              <a:rPr lang="hr-HR" sz="2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0C546-A997-0F9D-41C8-E48285DAA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4" y="3458219"/>
            <a:ext cx="5151236" cy="2278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296902-D5F2-6AEA-C831-6D05C5A9A019}"/>
              </a:ext>
            </a:extLst>
          </p:cNvPr>
          <p:cNvSpPr txBox="1"/>
          <p:nvPr/>
        </p:nvSpPr>
        <p:spPr>
          <a:xfrm>
            <a:off x="6096000" y="3450872"/>
            <a:ext cx="56965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accent1"/>
                </a:solidFill>
              </a:rPr>
              <a:t>a </a:t>
            </a:r>
            <a:r>
              <a:rPr lang="hr-HR" sz="2800" b="1" dirty="0" err="1">
                <a:solidFill>
                  <a:schemeClr val="accent1"/>
                </a:solidFill>
              </a:rPr>
              <a:t>cameraman</a:t>
            </a:r>
            <a:r>
              <a:rPr lang="hr-HR" sz="2800" b="1" dirty="0">
                <a:solidFill>
                  <a:schemeClr val="accent1"/>
                </a:solidFill>
              </a:rPr>
              <a:t> </a:t>
            </a:r>
            <a:r>
              <a:rPr lang="hr-HR" sz="2800" dirty="0"/>
              <a:t>– </a:t>
            </a:r>
            <a:r>
              <a:rPr lang="hr-HR" sz="2800" b="1" dirty="0"/>
              <a:t>filmski snimatelj</a:t>
            </a:r>
          </a:p>
          <a:p>
            <a:r>
              <a:rPr lang="hr-HR" sz="2800" b="1" dirty="0" err="1">
                <a:solidFill>
                  <a:schemeClr val="accent1"/>
                </a:solidFill>
              </a:rPr>
              <a:t>an</a:t>
            </a:r>
            <a:r>
              <a:rPr lang="hr-HR" sz="2800" b="1" dirty="0">
                <a:solidFill>
                  <a:schemeClr val="accent1"/>
                </a:solidFill>
              </a:rPr>
              <a:t> </a:t>
            </a:r>
            <a:r>
              <a:rPr lang="hr-HR" sz="2800" b="1" dirty="0" err="1">
                <a:solidFill>
                  <a:schemeClr val="accent1"/>
                </a:solidFill>
              </a:rPr>
              <a:t>architect</a:t>
            </a:r>
            <a:r>
              <a:rPr lang="hr-HR" sz="2800" b="1" dirty="0">
                <a:solidFill>
                  <a:schemeClr val="accent1"/>
                </a:solidFill>
              </a:rPr>
              <a:t> </a:t>
            </a:r>
            <a:r>
              <a:rPr lang="hr-HR" sz="2800" dirty="0"/>
              <a:t>– </a:t>
            </a:r>
            <a:r>
              <a:rPr lang="hr-HR" sz="2800" b="1" dirty="0"/>
              <a:t>arhitekt</a:t>
            </a:r>
            <a:r>
              <a:rPr lang="hr-HR" sz="2800" dirty="0"/>
              <a:t> </a:t>
            </a:r>
          </a:p>
          <a:p>
            <a:r>
              <a:rPr lang="hr-HR" sz="2800" b="1" dirty="0" err="1">
                <a:solidFill>
                  <a:schemeClr val="accent1"/>
                </a:solidFill>
              </a:rPr>
              <a:t>kindergarten</a:t>
            </a:r>
            <a:r>
              <a:rPr lang="hr-HR" sz="2800" dirty="0"/>
              <a:t> – </a:t>
            </a:r>
            <a:r>
              <a:rPr lang="hr-HR" sz="2800" b="1" dirty="0"/>
              <a:t>vrtić</a:t>
            </a:r>
          </a:p>
          <a:p>
            <a:r>
              <a:rPr lang="hr-HR" sz="2800" b="1" dirty="0" err="1">
                <a:solidFill>
                  <a:schemeClr val="accent1"/>
                </a:solidFill>
              </a:rPr>
              <a:t>equipment</a:t>
            </a:r>
            <a:r>
              <a:rPr lang="hr-HR" sz="2800" dirty="0"/>
              <a:t> – </a:t>
            </a:r>
            <a:r>
              <a:rPr lang="hr-HR" sz="2800" b="1" dirty="0"/>
              <a:t>oprema</a:t>
            </a:r>
            <a:r>
              <a:rPr lang="hr-HR" sz="2800" dirty="0"/>
              <a:t> </a:t>
            </a:r>
          </a:p>
          <a:p>
            <a:r>
              <a:rPr lang="hr-HR" sz="2800" b="1" dirty="0" err="1">
                <a:solidFill>
                  <a:schemeClr val="accent1"/>
                </a:solidFill>
              </a:rPr>
              <a:t>the</a:t>
            </a:r>
            <a:r>
              <a:rPr lang="hr-HR" sz="2800" b="1" dirty="0">
                <a:solidFill>
                  <a:schemeClr val="accent1"/>
                </a:solidFill>
              </a:rPr>
              <a:t> </a:t>
            </a:r>
            <a:r>
              <a:rPr lang="hr-HR" sz="2800" b="1" dirty="0" err="1">
                <a:solidFill>
                  <a:schemeClr val="accent1"/>
                </a:solidFill>
              </a:rPr>
              <a:t>country</a:t>
            </a:r>
            <a:r>
              <a:rPr lang="hr-HR" sz="2800" b="1" dirty="0">
                <a:solidFill>
                  <a:schemeClr val="accent1"/>
                </a:solidFill>
              </a:rPr>
              <a:t> </a:t>
            </a:r>
            <a:r>
              <a:rPr lang="hr-HR" sz="2800" dirty="0"/>
              <a:t>– </a:t>
            </a:r>
            <a:r>
              <a:rPr lang="hr-HR" sz="2800" b="1" dirty="0"/>
              <a:t>selo (država) </a:t>
            </a:r>
          </a:p>
          <a:p>
            <a:r>
              <a:rPr lang="hr-HR" sz="2800" b="1" dirty="0">
                <a:solidFill>
                  <a:schemeClr val="accent1"/>
                </a:solidFill>
              </a:rPr>
              <a:t>a van </a:t>
            </a:r>
            <a:r>
              <a:rPr lang="hr-HR" sz="2800" dirty="0"/>
              <a:t>– </a:t>
            </a:r>
            <a:r>
              <a:rPr lang="hr-HR" sz="2800" b="1" dirty="0"/>
              <a:t>kombi</a:t>
            </a:r>
          </a:p>
          <a:p>
            <a:r>
              <a:rPr lang="hr-HR" sz="2800" b="1" dirty="0">
                <a:solidFill>
                  <a:schemeClr val="accent1"/>
                </a:solidFill>
              </a:rPr>
              <a:t>a film </a:t>
            </a:r>
            <a:r>
              <a:rPr lang="hr-HR" sz="2800" b="1" dirty="0" err="1">
                <a:solidFill>
                  <a:schemeClr val="accent1"/>
                </a:solidFill>
              </a:rPr>
              <a:t>director</a:t>
            </a:r>
            <a:r>
              <a:rPr lang="hr-HR" sz="2800" b="1" dirty="0">
                <a:solidFill>
                  <a:schemeClr val="accent1"/>
                </a:solidFill>
              </a:rPr>
              <a:t> </a:t>
            </a:r>
            <a:r>
              <a:rPr lang="hr-HR" sz="2800" dirty="0"/>
              <a:t>– </a:t>
            </a:r>
            <a:r>
              <a:rPr lang="hr-HR" sz="2800" b="1" dirty="0"/>
              <a:t>redatelj </a:t>
            </a:r>
          </a:p>
        </p:txBody>
      </p:sp>
    </p:spTree>
    <p:extLst>
      <p:ext uri="{BB962C8B-B14F-4D97-AF65-F5344CB8AC3E}">
        <p14:creationId xmlns:p14="http://schemas.microsoft.com/office/powerpoint/2010/main" val="206086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F44E4E-8834-3447-11A8-A4A381E4A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548545" cy="687413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FEBEF-EF48-D7D2-2B25-DFF845471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519367"/>
            <a:ext cx="5696505" cy="10786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E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from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D.</a:t>
            </a:r>
            <a:endParaRPr lang="hr-HR" sz="2000" b="1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hr-HR" sz="20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95FC5E-8D3C-1D15-90C7-1590D6926B77}"/>
              </a:ext>
            </a:extLst>
          </p:cNvPr>
          <p:cNvSpPr txBox="1"/>
          <p:nvPr/>
        </p:nvSpPr>
        <p:spPr>
          <a:xfrm>
            <a:off x="6227135" y="1816533"/>
            <a:ext cx="569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Let’s</a:t>
            </a:r>
            <a:r>
              <a:rPr lang="hr-HR" sz="2800" b="1" dirty="0"/>
              <a:t> </a:t>
            </a:r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0A7E6-1453-47DC-DA38-B741D0236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" y="1182960"/>
            <a:ext cx="4191363" cy="49686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E118F-A316-64A4-7468-B24595458891}"/>
              </a:ext>
            </a:extLst>
          </p:cNvPr>
          <p:cNvSpPr txBox="1"/>
          <p:nvPr/>
        </p:nvSpPr>
        <p:spPr>
          <a:xfrm>
            <a:off x="2547891" y="1997476"/>
            <a:ext cx="1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kindergarten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E91A6-8A8E-A853-74B1-E05B286ECFE4}"/>
              </a:ext>
            </a:extLst>
          </p:cNvPr>
          <p:cNvSpPr txBox="1"/>
          <p:nvPr/>
        </p:nvSpPr>
        <p:spPr>
          <a:xfrm>
            <a:off x="1599460" y="2671608"/>
            <a:ext cx="1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van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9EE3F-679A-305C-9D22-B930C0D8C5D9}"/>
              </a:ext>
            </a:extLst>
          </p:cNvPr>
          <p:cNvSpPr txBox="1"/>
          <p:nvPr/>
        </p:nvSpPr>
        <p:spPr>
          <a:xfrm>
            <a:off x="1065320" y="3217526"/>
            <a:ext cx="1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country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9D159-2D0E-3D16-C847-B1F7C4D0C8FA}"/>
              </a:ext>
            </a:extLst>
          </p:cNvPr>
          <p:cNvSpPr txBox="1"/>
          <p:nvPr/>
        </p:nvSpPr>
        <p:spPr>
          <a:xfrm>
            <a:off x="986901" y="3854568"/>
            <a:ext cx="1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cameraman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48C02-C306-F339-8ADC-C7978A0B9F8E}"/>
              </a:ext>
            </a:extLst>
          </p:cNvPr>
          <p:cNvSpPr txBox="1"/>
          <p:nvPr/>
        </p:nvSpPr>
        <p:spPr>
          <a:xfrm>
            <a:off x="986901" y="4504868"/>
            <a:ext cx="1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equipment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77887A-4C6B-3D72-DDA8-8E971685D68B}"/>
              </a:ext>
            </a:extLst>
          </p:cNvPr>
          <p:cNvSpPr txBox="1"/>
          <p:nvPr/>
        </p:nvSpPr>
        <p:spPr>
          <a:xfrm>
            <a:off x="986901" y="5143583"/>
            <a:ext cx="16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film </a:t>
            </a:r>
            <a:r>
              <a:rPr lang="hr-HR" dirty="0" err="1">
                <a:solidFill>
                  <a:srgbClr val="FF0000"/>
                </a:solidFill>
              </a:rPr>
              <a:t>director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2B60F-AE7D-6E87-C2EC-973666CDA40E}"/>
              </a:ext>
            </a:extLst>
          </p:cNvPr>
          <p:cNvSpPr txBox="1"/>
          <p:nvPr/>
        </p:nvSpPr>
        <p:spPr>
          <a:xfrm>
            <a:off x="986900" y="5771371"/>
            <a:ext cx="148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an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architect</a:t>
            </a:r>
            <a:endParaRPr lang="hr-H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11496D-13C6-7C89-4F5A-9B8C64A1CE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445"/>
            <a:ext cx="5358498" cy="687744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8409F-921F-FB62-0C19-17F94168C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0587" y="230819"/>
            <a:ext cx="6010181" cy="2920754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. 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. Do </a:t>
            </a:r>
            <a:r>
              <a:rPr lang="hr-HR" b="1" dirty="0" err="1"/>
              <a:t>task</a:t>
            </a:r>
            <a:r>
              <a:rPr lang="hr-HR" b="1" dirty="0"/>
              <a:t> A. </a:t>
            </a: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names</a:t>
            </a:r>
            <a:r>
              <a:rPr lang="hr-HR" b="1" dirty="0"/>
              <a:t> Emma </a:t>
            </a:r>
            <a:r>
              <a:rPr lang="hr-HR" b="1" dirty="0" err="1"/>
              <a:t>mentions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7" name="l__2_1_emma_s_family__part_1_">
            <a:hlinkClick r:id="" action="ppaction://media"/>
            <a:extLst>
              <a:ext uri="{FF2B5EF4-FFF2-40B4-BE49-F238E27FC236}">
                <a16:creationId xmlns:a16="http://schemas.microsoft.com/office/drawing/2014/main" id="{291B9D67-5D4C-C0F3-38D3-31D2E1F43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2212" y="301841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A6EB0-F43B-4294-D240-B4CA1E8EE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" y="1222898"/>
            <a:ext cx="5499248" cy="676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l__2_1_emma_s_family__part_1_">
            <a:hlinkClick r:id="" action="ppaction://media"/>
            <a:extLst>
              <a:ext uri="{FF2B5EF4-FFF2-40B4-BE49-F238E27FC236}">
                <a16:creationId xmlns:a16="http://schemas.microsoft.com/office/drawing/2014/main" id="{C327C5C2-F5FF-2A9A-3A54-179E1D647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1105" y="1440571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1EB0A0-ED6D-C3F5-697C-06216B78F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" y="1251011"/>
            <a:ext cx="5499248" cy="67692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E6E49D-A520-B40A-3F95-CD24752AE3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77" y="1544484"/>
            <a:ext cx="564143" cy="3553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003230-E3C9-C5D2-79A5-4F024E5ED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94" y="1544484"/>
            <a:ext cx="564143" cy="355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091CCF-F4E1-1400-0FFA-431C15D72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07" y="1558540"/>
            <a:ext cx="564143" cy="3553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5453E0-052B-1600-D5A7-A202E65A62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637" y="1525989"/>
            <a:ext cx="564143" cy="3553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1B0129-81E9-D04E-22EF-8B02693C3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12" y="1544484"/>
            <a:ext cx="564143" cy="3553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062065-B49C-0B50-1924-7BFEE44977C1}"/>
              </a:ext>
            </a:extLst>
          </p:cNvPr>
          <p:cNvSpPr txBox="1"/>
          <p:nvPr/>
        </p:nvSpPr>
        <p:spPr>
          <a:xfrm>
            <a:off x="5651694" y="3400107"/>
            <a:ext cx="5810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Listen</a:t>
            </a:r>
            <a:r>
              <a:rPr lang="hr-HR" sz="2800" b="1" dirty="0"/>
              <a:t> to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recording</a:t>
            </a:r>
            <a:r>
              <a:rPr lang="hr-HR" sz="2800" b="1" dirty="0"/>
              <a:t> for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third</a:t>
            </a:r>
            <a:r>
              <a:rPr lang="hr-HR" sz="2800" b="1" dirty="0"/>
              <a:t> time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answer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B.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ADB893-90D4-DA5B-573E-34251F5EA3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3" y="4347713"/>
            <a:ext cx="5343243" cy="1191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l__2_2_emma_s_family__part_2_">
            <a:hlinkClick r:id="" action="ppaction://media"/>
            <a:extLst>
              <a:ext uri="{FF2B5EF4-FFF2-40B4-BE49-F238E27FC236}">
                <a16:creationId xmlns:a16="http://schemas.microsoft.com/office/drawing/2014/main" id="{7923129E-05D7-C660-1D07-31E0EAB76B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2620" y="3682014"/>
            <a:ext cx="487363" cy="487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1C2E49-5BE9-0DF2-2F5E-7784FFABB650}"/>
              </a:ext>
            </a:extLst>
          </p:cNvPr>
          <p:cNvSpPr txBox="1"/>
          <p:nvPr/>
        </p:nvSpPr>
        <p:spPr>
          <a:xfrm>
            <a:off x="5690586" y="4785102"/>
            <a:ext cx="581051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dirty="0"/>
              <a:t>.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1 </a:t>
            </a:r>
            <a:r>
              <a:rPr lang="hr-HR" sz="2400" b="1" dirty="0" err="1">
                <a:solidFill>
                  <a:srgbClr val="FF0000"/>
                </a:solidFill>
              </a:rPr>
              <a:t>Her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mum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is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an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architect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and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her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dad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is</a:t>
            </a:r>
            <a:r>
              <a:rPr lang="hr-HR" sz="2400" b="1" dirty="0">
                <a:solidFill>
                  <a:srgbClr val="FF0000"/>
                </a:solidFill>
              </a:rPr>
              <a:t> a </a:t>
            </a:r>
            <a:r>
              <a:rPr lang="hr-HR" sz="2400" b="1" dirty="0" err="1">
                <a:solidFill>
                  <a:srgbClr val="FF0000"/>
                </a:solidFill>
              </a:rPr>
              <a:t>cameraman</a:t>
            </a:r>
            <a:r>
              <a:rPr lang="hr-HR" sz="2400" b="1" dirty="0">
                <a:solidFill>
                  <a:srgbClr val="FF0000"/>
                </a:solidFill>
              </a:rPr>
              <a:t>.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2 </a:t>
            </a:r>
            <a:r>
              <a:rPr lang="hr-HR" sz="2400" b="1" dirty="0" err="1">
                <a:solidFill>
                  <a:srgbClr val="FF0000"/>
                </a:solidFill>
              </a:rPr>
              <a:t>Her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brother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is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in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the</a:t>
            </a:r>
            <a:r>
              <a:rPr lang="hr-HR" sz="2400" b="1" dirty="0">
                <a:solidFill>
                  <a:srgbClr val="FF0000"/>
                </a:solidFill>
              </a:rPr>
              <a:t> USA </a:t>
            </a:r>
            <a:r>
              <a:rPr lang="hr-HR" sz="2400" b="1" dirty="0" err="1">
                <a:solidFill>
                  <a:srgbClr val="FF0000"/>
                </a:solidFill>
              </a:rPr>
              <a:t>and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her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sister</a:t>
            </a:r>
            <a:r>
              <a:rPr lang="hr-HR" sz="2400" b="1" dirty="0">
                <a:solidFill>
                  <a:srgbClr val="FF0000"/>
                </a:solidFill>
              </a:rPr>
              <a:t> Jenny </a:t>
            </a:r>
            <a:r>
              <a:rPr lang="hr-HR" sz="2400" b="1" dirty="0" err="1">
                <a:solidFill>
                  <a:srgbClr val="FF0000"/>
                </a:solidFill>
              </a:rPr>
              <a:t>is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in</a:t>
            </a:r>
            <a:r>
              <a:rPr lang="hr-HR" sz="2400" b="1" dirty="0">
                <a:solidFill>
                  <a:srgbClr val="FF0000"/>
                </a:solidFill>
              </a:rPr>
              <a:t> </a:t>
            </a:r>
            <a:r>
              <a:rPr lang="hr-HR" sz="2400" b="1" dirty="0" err="1">
                <a:solidFill>
                  <a:srgbClr val="FF0000"/>
                </a:solidFill>
              </a:rPr>
              <a:t>kindergarten</a:t>
            </a:r>
            <a:r>
              <a:rPr lang="hr-HR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24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22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71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E138D7-5939-F729-BE25-FDB324F5C5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" y="-12587"/>
            <a:ext cx="5015883" cy="688317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553E7-DEB3-495C-94E4-4D67C001B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2628" y="334177"/>
            <a:ext cx="5651097" cy="44153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to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recording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questions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b="1" dirty="0">
                <a:solidFill>
                  <a:srgbClr val="FF0000"/>
                </a:solidFill>
              </a:rPr>
              <a:t>1 Susan </a:t>
            </a:r>
            <a:r>
              <a:rPr lang="hr-HR" b="1" dirty="0" err="1">
                <a:solidFill>
                  <a:srgbClr val="FF0000"/>
                </a:solidFill>
              </a:rPr>
              <a:t>and</a:t>
            </a:r>
            <a:r>
              <a:rPr lang="hr-HR" b="1" dirty="0">
                <a:solidFill>
                  <a:srgbClr val="FF0000"/>
                </a:solidFill>
              </a:rPr>
              <a:t> Martin are </a:t>
            </a:r>
            <a:r>
              <a:rPr lang="hr-HR" b="1" dirty="0" err="1">
                <a:solidFill>
                  <a:srgbClr val="FF0000"/>
                </a:solidFill>
              </a:rPr>
              <a:t>Emma’s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cousins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hr-HR" b="1" dirty="0">
                <a:solidFill>
                  <a:srgbClr val="FF0000"/>
                </a:solidFill>
              </a:rPr>
              <a:t>2 Susan </a:t>
            </a:r>
            <a:r>
              <a:rPr lang="hr-HR" b="1" dirty="0" err="1">
                <a:solidFill>
                  <a:srgbClr val="FF0000"/>
                </a:solidFill>
              </a:rPr>
              <a:t>and</a:t>
            </a:r>
            <a:r>
              <a:rPr lang="hr-HR" b="1" dirty="0">
                <a:solidFill>
                  <a:srgbClr val="FF0000"/>
                </a:solidFill>
              </a:rPr>
              <a:t> Martin </a:t>
            </a:r>
            <a:r>
              <a:rPr lang="hr-HR" b="1" dirty="0" err="1">
                <a:solidFill>
                  <a:srgbClr val="FF0000"/>
                </a:solidFill>
              </a:rPr>
              <a:t>have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got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two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dogs</a:t>
            </a:r>
            <a:r>
              <a:rPr lang="hr-HR" b="1" dirty="0">
                <a:solidFill>
                  <a:srgbClr val="FF0000"/>
                </a:solidFill>
              </a:rPr>
              <a:t>. Emma </a:t>
            </a:r>
            <a:r>
              <a:rPr lang="hr-HR" b="1" dirty="0" err="1">
                <a:solidFill>
                  <a:srgbClr val="FF0000"/>
                </a:solidFill>
              </a:rPr>
              <a:t>would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like</a:t>
            </a:r>
            <a:r>
              <a:rPr lang="hr-HR" b="1" dirty="0">
                <a:solidFill>
                  <a:srgbClr val="FF0000"/>
                </a:solidFill>
              </a:rPr>
              <a:t> to </a:t>
            </a:r>
            <a:r>
              <a:rPr lang="hr-HR" b="1" dirty="0" err="1">
                <a:solidFill>
                  <a:srgbClr val="FF0000"/>
                </a:solidFill>
              </a:rPr>
              <a:t>have</a:t>
            </a:r>
            <a:r>
              <a:rPr lang="hr-HR" b="1" dirty="0">
                <a:solidFill>
                  <a:srgbClr val="FF0000"/>
                </a:solidFill>
              </a:rPr>
              <a:t> a </a:t>
            </a:r>
            <a:r>
              <a:rPr lang="hr-HR" b="1" dirty="0" err="1">
                <a:solidFill>
                  <a:srgbClr val="FF0000"/>
                </a:solidFill>
              </a:rPr>
              <a:t>dog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" name="l__2_3_emma_s_family__part_3_">
            <a:hlinkClick r:id="" action="ppaction://media"/>
            <a:extLst>
              <a:ext uri="{FF2B5EF4-FFF2-40B4-BE49-F238E27FC236}">
                <a16:creationId xmlns:a16="http://schemas.microsoft.com/office/drawing/2014/main" id="{6A9D244B-9438-BE5B-F531-B1B127751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8026" y="334177"/>
            <a:ext cx="487363" cy="487363"/>
          </a:xfrm>
          <a:prstGeom prst="rect">
            <a:avLst/>
          </a:prstGeom>
        </p:spPr>
      </p:pic>
      <p:pic>
        <p:nvPicPr>
          <p:cNvPr id="8" name="l__2_3_emma_s_family__part_3_">
            <a:hlinkClick r:id="" action="ppaction://media"/>
            <a:extLst>
              <a:ext uri="{FF2B5EF4-FFF2-40B4-BE49-F238E27FC236}">
                <a16:creationId xmlns:a16="http://schemas.microsoft.com/office/drawing/2014/main" id="{2974478D-A0F2-6E4D-F5BF-EA7F3D2CE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8026" y="1445366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CE1C3-D320-EA4F-B48A-DB8D5EC96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" y="2497259"/>
            <a:ext cx="5651097" cy="9191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05AF4-4B8D-8915-18B3-D4EA1ABB8CE3}"/>
              </a:ext>
            </a:extLst>
          </p:cNvPr>
          <p:cNvSpPr txBox="1"/>
          <p:nvPr/>
        </p:nvSpPr>
        <p:spPr>
          <a:xfrm>
            <a:off x="6096000" y="4900473"/>
            <a:ext cx="4779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Read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text</a:t>
            </a:r>
            <a:r>
              <a:rPr lang="hr-HR" sz="2800" b="1" dirty="0"/>
              <a:t> </a:t>
            </a:r>
            <a:r>
              <a:rPr lang="hr-HR" sz="2800" b="1" dirty="0" err="1"/>
              <a:t>aloud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23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3208DF-1A02-5A37-2189-DCFEE2825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8766"/>
            <a:ext cx="5418338" cy="4351338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D. </a:t>
            </a:r>
          </a:p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box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Let’s</a:t>
            </a:r>
            <a:r>
              <a:rPr lang="hr-HR" b="1" dirty="0"/>
              <a:t> </a:t>
            </a: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A397FA-C516-37F8-584A-84C6E95E20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9698" cy="6858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CD7F53-76ED-EEDE-0D1F-90758AA84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" y="1312000"/>
            <a:ext cx="6094066" cy="31905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DCA9ED-48F3-6F94-BD85-FA7D4C235AB8}"/>
              </a:ext>
            </a:extLst>
          </p:cNvPr>
          <p:cNvSpPr txBox="1"/>
          <p:nvPr/>
        </p:nvSpPr>
        <p:spPr>
          <a:xfrm>
            <a:off x="594804" y="2077375"/>
            <a:ext cx="71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Ellen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56784-3FD6-B9F3-033E-D8F528D6F028}"/>
              </a:ext>
            </a:extLst>
          </p:cNvPr>
          <p:cNvSpPr txBox="1"/>
          <p:nvPr/>
        </p:nvSpPr>
        <p:spPr>
          <a:xfrm>
            <a:off x="1741503" y="2077375"/>
            <a:ext cx="46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DA78EB-874A-A2E2-747A-A8BE26937060}"/>
              </a:ext>
            </a:extLst>
          </p:cNvPr>
          <p:cNvSpPr txBox="1"/>
          <p:nvPr/>
        </p:nvSpPr>
        <p:spPr>
          <a:xfrm>
            <a:off x="4203826" y="2077375"/>
            <a:ext cx="156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small</a:t>
            </a:r>
            <a:r>
              <a:rPr lang="hr-HR" dirty="0">
                <a:solidFill>
                  <a:srgbClr val="FF0000"/>
                </a:solidFill>
              </a:rPr>
              <a:t> studio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93009-95C9-9552-316D-5900F5F121BD}"/>
              </a:ext>
            </a:extLst>
          </p:cNvPr>
          <p:cNvSpPr txBox="1"/>
          <p:nvPr/>
        </p:nvSpPr>
        <p:spPr>
          <a:xfrm>
            <a:off x="1741503" y="2443177"/>
            <a:ext cx="46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A08D1F-908C-FC2F-8EA3-FADC092AE595}"/>
              </a:ext>
            </a:extLst>
          </p:cNvPr>
          <p:cNvSpPr txBox="1"/>
          <p:nvPr/>
        </p:nvSpPr>
        <p:spPr>
          <a:xfrm>
            <a:off x="2265637" y="2394435"/>
            <a:ext cx="156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 </a:t>
            </a:r>
            <a:r>
              <a:rPr lang="hr-HR" dirty="0" err="1">
                <a:solidFill>
                  <a:srgbClr val="FF0000"/>
                </a:solidFill>
              </a:rPr>
              <a:t>cameraman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26499-7005-26E4-5424-21E9CB1643FF}"/>
              </a:ext>
            </a:extLst>
          </p:cNvPr>
          <p:cNvSpPr txBox="1"/>
          <p:nvPr/>
        </p:nvSpPr>
        <p:spPr>
          <a:xfrm>
            <a:off x="3832296" y="2473955"/>
            <a:ext cx="2547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a van, a </a:t>
            </a:r>
            <a:r>
              <a:rPr lang="hr-HR" sz="1600" dirty="0" err="1">
                <a:solidFill>
                  <a:srgbClr val="FF0000"/>
                </a:solidFill>
              </a:rPr>
              <a:t>lot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of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err="1">
                <a:solidFill>
                  <a:srgbClr val="FF0000"/>
                </a:solidFill>
              </a:rPr>
              <a:t>equipment</a:t>
            </a:r>
            <a:endParaRPr lang="hr-HR" sz="16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F7ED99-3764-21AD-C44C-DF64617E6935}"/>
              </a:ext>
            </a:extLst>
          </p:cNvPr>
          <p:cNvSpPr txBox="1"/>
          <p:nvPr/>
        </p:nvSpPr>
        <p:spPr>
          <a:xfrm>
            <a:off x="512173" y="2762055"/>
            <a:ext cx="71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Jenny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683B96-0F08-5ECC-8A87-CBB1657381BB}"/>
              </a:ext>
            </a:extLst>
          </p:cNvPr>
          <p:cNvSpPr txBox="1"/>
          <p:nvPr/>
        </p:nvSpPr>
        <p:spPr>
          <a:xfrm>
            <a:off x="1807973" y="2762055"/>
            <a:ext cx="2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50670B-921D-2E9F-6987-21F5E4BDEEFD}"/>
              </a:ext>
            </a:extLst>
          </p:cNvPr>
          <p:cNvSpPr txBox="1"/>
          <p:nvPr/>
        </p:nvSpPr>
        <p:spPr>
          <a:xfrm>
            <a:off x="2208177" y="2776177"/>
            <a:ext cx="162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kindergarten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296708-DAC5-E76E-0440-9ACA3AC5476B}"/>
              </a:ext>
            </a:extLst>
          </p:cNvPr>
          <p:cNvSpPr txBox="1"/>
          <p:nvPr/>
        </p:nvSpPr>
        <p:spPr>
          <a:xfrm>
            <a:off x="477168" y="3131387"/>
            <a:ext cx="841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Patrick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9E8C0-5FA6-1D72-BEB6-0A063BE3B599}"/>
              </a:ext>
            </a:extLst>
          </p:cNvPr>
          <p:cNvSpPr txBox="1"/>
          <p:nvPr/>
        </p:nvSpPr>
        <p:spPr>
          <a:xfrm>
            <a:off x="1741503" y="3125427"/>
            <a:ext cx="43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191E6-3A96-F509-C8C8-609D7DA83452}"/>
              </a:ext>
            </a:extLst>
          </p:cNvPr>
          <p:cNvSpPr txBox="1"/>
          <p:nvPr/>
        </p:nvSpPr>
        <p:spPr>
          <a:xfrm>
            <a:off x="2350584" y="3141645"/>
            <a:ext cx="134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in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the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States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74CEF5-A025-EA49-59BB-CF12AD61A9E2}"/>
              </a:ext>
            </a:extLst>
          </p:cNvPr>
          <p:cNvSpPr txBox="1"/>
          <p:nvPr/>
        </p:nvSpPr>
        <p:spPr>
          <a:xfrm>
            <a:off x="3790970" y="3190411"/>
            <a:ext cx="2447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0000"/>
                </a:solidFill>
              </a:rPr>
              <a:t>a </a:t>
            </a:r>
            <a:r>
              <a:rPr lang="hr-HR" sz="1400" dirty="0" err="1">
                <a:solidFill>
                  <a:srgbClr val="FF0000"/>
                </a:solidFill>
              </a:rPr>
              <a:t>girlfriend</a:t>
            </a:r>
            <a:r>
              <a:rPr lang="hr-HR" sz="1400" dirty="0">
                <a:solidFill>
                  <a:srgbClr val="FF0000"/>
                </a:solidFill>
              </a:rPr>
              <a:t> </a:t>
            </a:r>
            <a:r>
              <a:rPr lang="hr-HR" sz="1400" dirty="0" err="1">
                <a:solidFill>
                  <a:srgbClr val="FF0000"/>
                </a:solidFill>
              </a:rPr>
              <a:t>in</a:t>
            </a:r>
            <a:r>
              <a:rPr lang="hr-HR" sz="1400" dirty="0">
                <a:solidFill>
                  <a:srgbClr val="FF0000"/>
                </a:solidFill>
              </a:rPr>
              <a:t> Liverpool, a bike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F61C86-7852-9BE8-A179-611E738D9D1B}"/>
              </a:ext>
            </a:extLst>
          </p:cNvPr>
          <p:cNvSpPr txBox="1"/>
          <p:nvPr/>
        </p:nvSpPr>
        <p:spPr>
          <a:xfrm>
            <a:off x="485757" y="3494759"/>
            <a:ext cx="73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Stella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A05CB5-572A-B0EB-1FD9-DE86B1AA64F9}"/>
              </a:ext>
            </a:extLst>
          </p:cNvPr>
          <p:cNvSpPr txBox="1"/>
          <p:nvPr/>
        </p:nvSpPr>
        <p:spPr>
          <a:xfrm>
            <a:off x="2121043" y="3472864"/>
            <a:ext cx="185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au-</a:t>
            </a:r>
            <a:r>
              <a:rPr lang="hr-HR" dirty="0" err="1">
                <a:solidFill>
                  <a:srgbClr val="FF0000"/>
                </a:solidFill>
              </a:rPr>
              <a:t>pair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from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Italy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748B48-9524-2BE4-D14A-339475BA4C16}"/>
              </a:ext>
            </a:extLst>
          </p:cNvPr>
          <p:cNvSpPr txBox="1"/>
          <p:nvPr/>
        </p:nvSpPr>
        <p:spPr>
          <a:xfrm>
            <a:off x="3832296" y="3408337"/>
            <a:ext cx="2235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err="1">
                <a:solidFill>
                  <a:srgbClr val="FF0000"/>
                </a:solidFill>
              </a:rPr>
              <a:t>four</a:t>
            </a:r>
            <a:r>
              <a:rPr lang="hr-HR" sz="1400" dirty="0">
                <a:solidFill>
                  <a:srgbClr val="FF0000"/>
                </a:solidFill>
              </a:rPr>
              <a:t> </a:t>
            </a:r>
            <a:r>
              <a:rPr lang="hr-HR" sz="1400" dirty="0" err="1">
                <a:solidFill>
                  <a:srgbClr val="FF0000"/>
                </a:solidFill>
              </a:rPr>
              <a:t>brothers</a:t>
            </a:r>
            <a:r>
              <a:rPr lang="hr-HR" sz="1400" dirty="0">
                <a:solidFill>
                  <a:srgbClr val="FF0000"/>
                </a:solidFill>
              </a:rPr>
              <a:t> </a:t>
            </a:r>
            <a:r>
              <a:rPr lang="hr-HR" sz="1400" dirty="0" err="1">
                <a:solidFill>
                  <a:srgbClr val="FF0000"/>
                </a:solidFill>
              </a:rPr>
              <a:t>and</a:t>
            </a:r>
            <a:r>
              <a:rPr lang="hr-HR" sz="1400" dirty="0">
                <a:solidFill>
                  <a:srgbClr val="FF0000"/>
                </a:solidFill>
              </a:rPr>
              <a:t> a </a:t>
            </a:r>
            <a:r>
              <a:rPr lang="hr-HR" sz="1400" dirty="0" err="1">
                <a:solidFill>
                  <a:srgbClr val="FF0000"/>
                </a:solidFill>
              </a:rPr>
              <a:t>sister</a:t>
            </a:r>
            <a:r>
              <a:rPr lang="hr-HR" sz="1400" dirty="0">
                <a:solidFill>
                  <a:srgbClr val="FF0000"/>
                </a:solidFill>
              </a:rPr>
              <a:t> </a:t>
            </a:r>
            <a:r>
              <a:rPr lang="hr-HR" sz="1400" dirty="0" err="1">
                <a:solidFill>
                  <a:srgbClr val="FF0000"/>
                </a:solidFill>
              </a:rPr>
              <a:t>in</a:t>
            </a:r>
            <a:r>
              <a:rPr lang="hr-HR" sz="1400" dirty="0">
                <a:solidFill>
                  <a:srgbClr val="FF0000"/>
                </a:solidFill>
              </a:rPr>
              <a:t> </a:t>
            </a:r>
            <a:r>
              <a:rPr lang="hr-HR" sz="1400" dirty="0" err="1">
                <a:solidFill>
                  <a:srgbClr val="FF0000"/>
                </a:solidFill>
              </a:rPr>
              <a:t>Italy</a:t>
            </a:r>
            <a:endParaRPr lang="hr-HR" sz="14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53B97A-29E4-4FA1-AD3D-F28AF8B8BD1E}"/>
              </a:ext>
            </a:extLst>
          </p:cNvPr>
          <p:cNvSpPr txBox="1"/>
          <p:nvPr/>
        </p:nvSpPr>
        <p:spPr>
          <a:xfrm>
            <a:off x="0" y="4127462"/>
            <a:ext cx="1737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rgbClr val="FF0000"/>
                </a:solidFill>
              </a:rPr>
              <a:t>Susan </a:t>
            </a:r>
            <a:r>
              <a:rPr lang="hr-HR" sz="1600" dirty="0" err="1">
                <a:solidFill>
                  <a:srgbClr val="FF0000"/>
                </a:solidFill>
              </a:rPr>
              <a:t>and</a:t>
            </a:r>
            <a:r>
              <a:rPr lang="hr-HR" sz="1600" dirty="0">
                <a:solidFill>
                  <a:srgbClr val="FF0000"/>
                </a:solidFill>
              </a:rPr>
              <a:t> Martin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795593-8F35-F8A9-228D-0352B789B9B5}"/>
              </a:ext>
            </a:extLst>
          </p:cNvPr>
          <p:cNvSpPr txBox="1"/>
          <p:nvPr/>
        </p:nvSpPr>
        <p:spPr>
          <a:xfrm>
            <a:off x="1657603" y="4176507"/>
            <a:ext cx="432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F1B084-3531-645E-6E7C-4C36AF9A4ABC}"/>
              </a:ext>
            </a:extLst>
          </p:cNvPr>
          <p:cNvSpPr txBox="1"/>
          <p:nvPr/>
        </p:nvSpPr>
        <p:spPr>
          <a:xfrm>
            <a:off x="1871339" y="4182928"/>
            <a:ext cx="432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95F91B-6549-4620-2FA2-4B13360A5C74}"/>
              </a:ext>
            </a:extLst>
          </p:cNvPr>
          <p:cNvSpPr txBox="1"/>
          <p:nvPr/>
        </p:nvSpPr>
        <p:spPr>
          <a:xfrm>
            <a:off x="2087438" y="4127973"/>
            <a:ext cx="185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brother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sister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DDE7F-EFF3-16B5-20A4-019FD203AB81}"/>
              </a:ext>
            </a:extLst>
          </p:cNvPr>
          <p:cNvSpPr txBox="1"/>
          <p:nvPr/>
        </p:nvSpPr>
        <p:spPr>
          <a:xfrm>
            <a:off x="4293426" y="4121373"/>
            <a:ext cx="107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FF0000"/>
                </a:solidFill>
              </a:rPr>
              <a:t>two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dogs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3A38C0-8274-4DBF-507F-090EA61A59A9}"/>
              </a:ext>
            </a:extLst>
          </p:cNvPr>
          <p:cNvSpPr txBox="1"/>
          <p:nvPr/>
        </p:nvSpPr>
        <p:spPr>
          <a:xfrm>
            <a:off x="6152211" y="3472864"/>
            <a:ext cx="544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Talk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Emma’s</a:t>
            </a:r>
            <a:r>
              <a:rPr lang="hr-HR" sz="2800" b="1" dirty="0"/>
              <a:t> </a:t>
            </a:r>
            <a:r>
              <a:rPr lang="hr-HR" sz="2800" b="1" dirty="0" err="1"/>
              <a:t>family</a:t>
            </a:r>
            <a:r>
              <a:rPr lang="hr-HR" sz="2800" b="1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2AC9C-8088-C52B-92D3-88769B25DBCF}"/>
              </a:ext>
            </a:extLst>
          </p:cNvPr>
          <p:cNvSpPr txBox="1"/>
          <p:nvPr/>
        </p:nvSpPr>
        <p:spPr>
          <a:xfrm>
            <a:off x="6152211" y="4777952"/>
            <a:ext cx="5448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Present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family</a:t>
            </a:r>
            <a:r>
              <a:rPr lang="hr-HR" sz="2800" b="1" dirty="0"/>
              <a:t>. Who </a:t>
            </a:r>
            <a:r>
              <a:rPr lang="hr-HR" sz="2800" b="1" dirty="0" err="1"/>
              <a:t>is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family</a:t>
            </a:r>
            <a:r>
              <a:rPr lang="hr-HR" sz="2800" b="1" dirty="0"/>
              <a:t>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90BFDCE-9FC3-4251-A6E1-7DE457EC1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534" y="5343397"/>
            <a:ext cx="2152608" cy="151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</TotalTime>
  <Words>1195</Words>
  <Application>Microsoft Office PowerPoint</Application>
  <PresentationFormat>Widescreen</PresentationFormat>
  <Paragraphs>204</Paragraphs>
  <Slides>23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Lesson 2  Who is who</vt:lpstr>
      <vt:lpstr>PowerPoint Presentation</vt:lpstr>
      <vt:lpstr>Now let’s play a game and revise family members!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11.</vt:lpstr>
      <vt:lpstr>Workbook page 12 and 13.</vt:lpstr>
      <vt:lpstr>Workbook page 12 and 13.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pages 14 and 15.</vt:lpstr>
      <vt:lpstr>Workbook pages 14 and 15.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English and me</dc:title>
  <dc:creator>Josipa</dc:creator>
  <cp:lastModifiedBy>Sanja Ivoš</cp:lastModifiedBy>
  <cp:revision>228</cp:revision>
  <dcterms:created xsi:type="dcterms:W3CDTF">2022-07-05T12:34:47Z</dcterms:created>
  <dcterms:modified xsi:type="dcterms:W3CDTF">2022-08-31T06:27:29Z</dcterms:modified>
</cp:coreProperties>
</file>